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50"/>
  </p:notesMasterIdLst>
  <p:handoutMasterIdLst>
    <p:handoutMasterId r:id="rId51"/>
  </p:handoutMasterIdLst>
  <p:sldIdLst>
    <p:sldId id="562" r:id="rId2"/>
    <p:sldId id="2200" r:id="rId3"/>
    <p:sldId id="256" r:id="rId4"/>
    <p:sldId id="260" r:id="rId5"/>
    <p:sldId id="563" r:id="rId6"/>
    <p:sldId id="257" r:id="rId7"/>
    <p:sldId id="564" r:id="rId8"/>
    <p:sldId id="2199" r:id="rId9"/>
    <p:sldId id="2207" r:id="rId10"/>
    <p:sldId id="277" r:id="rId11"/>
    <p:sldId id="2208" r:id="rId12"/>
    <p:sldId id="280" r:id="rId13"/>
    <p:sldId id="2193" r:id="rId14"/>
    <p:sldId id="271" r:id="rId15"/>
    <p:sldId id="2194" r:id="rId16"/>
    <p:sldId id="2195" r:id="rId17"/>
    <p:sldId id="2205" r:id="rId18"/>
    <p:sldId id="2210" r:id="rId19"/>
    <p:sldId id="270" r:id="rId20"/>
    <p:sldId id="2212" r:id="rId21"/>
    <p:sldId id="2211" r:id="rId22"/>
    <p:sldId id="2330" r:id="rId23"/>
    <p:sldId id="2196" r:id="rId24"/>
    <p:sldId id="283" r:id="rId25"/>
    <p:sldId id="2209" r:id="rId26"/>
    <p:sldId id="2197" r:id="rId27"/>
    <p:sldId id="2201" r:id="rId28"/>
    <p:sldId id="2189" r:id="rId29"/>
    <p:sldId id="2192" r:id="rId30"/>
    <p:sldId id="2198" r:id="rId31"/>
    <p:sldId id="2203" r:id="rId32"/>
    <p:sldId id="2087" r:id="rId33"/>
    <p:sldId id="2089" r:id="rId34"/>
    <p:sldId id="2216" r:id="rId35"/>
    <p:sldId id="2217" r:id="rId36"/>
    <p:sldId id="1875" r:id="rId37"/>
    <p:sldId id="1888" r:id="rId38"/>
    <p:sldId id="2066" r:id="rId39"/>
    <p:sldId id="2021" r:id="rId40"/>
    <p:sldId id="2215" r:id="rId41"/>
    <p:sldId id="2187" r:id="rId42"/>
    <p:sldId id="2204" r:id="rId43"/>
    <p:sldId id="2190" r:id="rId44"/>
    <p:sldId id="2323" r:id="rId45"/>
    <p:sldId id="2326" r:id="rId46"/>
    <p:sldId id="2328" r:id="rId47"/>
    <p:sldId id="2329" r:id="rId48"/>
    <p:sldId id="2213" r:id="rId49"/>
  </p:sldIdLst>
  <p:sldSz cx="12192000" cy="6858000"/>
  <p:notesSz cx="7315200" cy="9601200"/>
  <p:custDataLst>
    <p:tags r:id="rId52"/>
  </p:custDataLst>
  <p:defaultTextStyle>
    <a:defPPr>
      <a:defRPr lang="en-US"/>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DB20FDC-8214-4E3B-AA66-FF1C5F54FA44}">
          <p14:sldIdLst>
            <p14:sldId id="562"/>
            <p14:sldId id="2200"/>
          </p14:sldIdLst>
        </p14:section>
        <p14:section name="Untitled Section" id="{E74140C1-F5B3-4F42-A447-8BE954A60A60}">
          <p14:sldIdLst>
            <p14:sldId id="256"/>
            <p14:sldId id="260"/>
            <p14:sldId id="563"/>
            <p14:sldId id="257"/>
            <p14:sldId id="564"/>
            <p14:sldId id="2199"/>
            <p14:sldId id="2207"/>
            <p14:sldId id="277"/>
            <p14:sldId id="2208"/>
            <p14:sldId id="280"/>
            <p14:sldId id="2193"/>
            <p14:sldId id="271"/>
            <p14:sldId id="2194"/>
            <p14:sldId id="2195"/>
            <p14:sldId id="2205"/>
            <p14:sldId id="2210"/>
            <p14:sldId id="270"/>
            <p14:sldId id="2212"/>
            <p14:sldId id="2211"/>
            <p14:sldId id="2330"/>
            <p14:sldId id="2196"/>
            <p14:sldId id="283"/>
            <p14:sldId id="2209"/>
            <p14:sldId id="2197"/>
            <p14:sldId id="2201"/>
            <p14:sldId id="2189"/>
            <p14:sldId id="2192"/>
          </p14:sldIdLst>
        </p14:section>
        <p14:section name="Untitled Section" id="{7AEE8900-6088-4E47-8A05-54F7455BC8F9}">
          <p14:sldIdLst>
            <p14:sldId id="2198"/>
            <p14:sldId id="2203"/>
            <p14:sldId id="2087"/>
            <p14:sldId id="2089"/>
            <p14:sldId id="2216"/>
            <p14:sldId id="2217"/>
            <p14:sldId id="1875"/>
            <p14:sldId id="1888"/>
            <p14:sldId id="2066"/>
            <p14:sldId id="2021"/>
            <p14:sldId id="2215"/>
            <p14:sldId id="2187"/>
            <p14:sldId id="2204"/>
            <p14:sldId id="2190"/>
            <p14:sldId id="2323"/>
            <p14:sldId id="2326"/>
            <p14:sldId id="2328"/>
            <p14:sldId id="2329"/>
            <p14:sldId id="22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33FF"/>
    <a:srgbClr val="D9D9D9"/>
    <a:srgbClr val="DDDDDD"/>
    <a:srgbClr val="99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67" autoAdjust="0"/>
    <p:restoredTop sz="74648" autoAdjust="0"/>
  </p:normalViewPr>
  <p:slideViewPr>
    <p:cSldViewPr>
      <p:cViewPr varScale="1">
        <p:scale>
          <a:sx n="79" d="100"/>
          <a:sy n="79" d="100"/>
        </p:scale>
        <p:origin x="240" y="4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eaLnBrk="0" hangingPunct="0">
              <a:defRPr sz="1300">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eaLnBrk="0" hangingPunct="0">
              <a:defRPr sz="1300">
                <a:cs typeface="+mn-cs"/>
              </a:defRPr>
            </a:lvl1pPr>
          </a:lstStyle>
          <a:p>
            <a:pPr>
              <a:defRPr/>
            </a:pPr>
            <a:fld id="{744A1F91-A048-49B9-A132-998AB62776DE}" type="datetimeFigureOut">
              <a:rPr lang="en-US"/>
              <a:pPr>
                <a:defRPr/>
              </a:pPr>
              <a:t>2/13/24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eaLnBrk="0" hangingPunct="0">
              <a:defRPr sz="1300">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eaLnBrk="0" hangingPunct="0">
              <a:defRPr sz="1300">
                <a:cs typeface="+mn-cs"/>
              </a:defRPr>
            </a:lvl1pPr>
          </a:lstStyle>
          <a:p>
            <a:pPr>
              <a:defRPr/>
            </a:pPr>
            <a:fld id="{555F3CDB-1BF4-4F8D-909C-AF257ADA7A7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Times New Roman"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Times New Roman" pitchFamily="18"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Times New Roman"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Times New Roman" pitchFamily="18" charset="0"/>
                <a:cs typeface="+mn-cs"/>
              </a:defRPr>
            </a:lvl1pPr>
          </a:lstStyle>
          <a:p>
            <a:pPr>
              <a:defRPr/>
            </a:pPr>
            <a:fld id="{F6826FA2-6CE0-47D5-B281-A61394D223D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sa.gov/image-feature/the-bailys-beads-effect-during-the-2017-total-solar-eclips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oon.nasa.gov/resources/524/moon-observation-journal-2024-eclipse-edition/?site=observe%20the%20moo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cloud.boulder.swri.edu/index.php/s/4FgtE9W9GNCoGs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5</a:t>
            </a:fld>
            <a:endParaRPr lang="en-US"/>
          </a:p>
        </p:txBody>
      </p:sp>
    </p:spTree>
    <p:extLst>
      <p:ext uri="{BB962C8B-B14F-4D97-AF65-F5344CB8AC3E}">
        <p14:creationId xmlns:p14="http://schemas.microsoft.com/office/powerpoint/2010/main" val="266801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19</a:t>
            </a:fld>
            <a:endParaRPr lang="en-US"/>
          </a:p>
        </p:txBody>
      </p:sp>
    </p:spTree>
    <p:extLst>
      <p:ext uri="{BB962C8B-B14F-4D97-AF65-F5344CB8AC3E}">
        <p14:creationId xmlns:p14="http://schemas.microsoft.com/office/powerpoint/2010/main" val="192568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Moon’s orbit is tilted just a bit (5 degrees) from the Earth-Sun orbit, so the shadow is likely to miss the Earth most of the time.  So to get an eclipse the moon has to cross the Earth’s orbital plane (the ecliptic) at the point when it’s between the Earth and sun (new moon). The shadow has to hit the Earth and hit where you happen to be.  On average a given spot on the Earth will only see a total eclipse once every 350 years.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6" name="Google Shape;156;p10: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0" name="Google Shape;410;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latin typeface="Helvetica Neue"/>
                <a:ea typeface="Helvetica Neue"/>
                <a:cs typeface="Helvetica Neue"/>
                <a:sym typeface="Helvetica Neue"/>
              </a:rPr>
              <a:t>Remember that for an eclipse to occur the Sun, Moon, and Earth need to be a direct line. The Sun is the center of the solar system with all planets orbiting around it, including Earth. The Moon is orbiting around Earth.</a:t>
            </a:r>
            <a:endParaRPr b="1">
              <a:highlight>
                <a:srgbClr val="FFFF00"/>
              </a:highlight>
              <a:latin typeface="Helvetica Neue"/>
              <a:ea typeface="Helvetica Neue"/>
              <a:cs typeface="Helvetica Neue"/>
              <a:sym typeface="Helvetica Neue"/>
            </a:endParaRPr>
          </a:p>
        </p:txBody>
      </p:sp>
      <p:sp>
        <p:nvSpPr>
          <p:cNvPr id="411" name="Google Shape;411;p3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25</a:t>
            </a:fld>
            <a:endParaRPr lang="en-US"/>
          </a:p>
        </p:txBody>
      </p:sp>
    </p:spTree>
    <p:extLst>
      <p:ext uri="{BB962C8B-B14F-4D97-AF65-F5344CB8AC3E}">
        <p14:creationId xmlns:p14="http://schemas.microsoft.com/office/powerpoint/2010/main" val="312747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5: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Everybody gets a partial eclipse! Partials can last an hour or two on either side – you can plan eclipse programs/activities during this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diamond-ring effect </a:t>
            </a:r>
            <a:r>
              <a:rPr lang="en-US" b="1"/>
              <a:t>occurs at the beginning and end of totality during a total solar eclipse</a:t>
            </a:r>
            <a:r>
              <a:rPr lang="en-US"/>
              <a:t>. As the last bits of sunlight pass through the valleys on the moon's limb, and the faint corona around the Sun is just becoming visible, it looks like a ring with glittering diamonds on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Bailey's beads – what do you think causes this phenomena? As the Moon covers the Sun during a solar eclipse, the rugged topography of the lunar limb allows beads of sunlight to shine through in some places while not in others.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Sunspots from 2014 partial, JH.   Ring from 2017 total, JH. Beads NASA/Aubrey Gemignani, 2017. </a:t>
            </a:r>
            <a:r>
              <a:rPr lang="en-US" u="sng">
                <a:solidFill>
                  <a:schemeClr val="hlink"/>
                </a:solidFill>
                <a:hlinkClick r:id="rId3"/>
              </a:rPr>
              <a:t>https://www.nasa.gov/image-feature/the-bailys-beads-effect-during-the-2017-total-solar-eclipse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6" name="Google Shape;226;p15: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6: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Images by JH</a:t>
            </a:r>
            <a:endParaRPr/>
          </a:p>
          <a:p>
            <a:pPr marL="0" lvl="0" indent="0" algn="l" rtl="0">
              <a:lnSpc>
                <a:spcPct val="100000"/>
              </a:lnSpc>
              <a:spcBef>
                <a:spcPts val="0"/>
              </a:spcBef>
              <a:spcAft>
                <a:spcPts val="0"/>
              </a:spcAft>
              <a:buSzPts val="1400"/>
              <a:buNone/>
            </a:pPr>
            <a:r>
              <a:rPr lang="en-US"/>
              <a:t>Plasmas move along magnetic field lines – and the Sun has a huge magnetic field, so you can see the plasmas moving during totality.</a:t>
            </a:r>
            <a:endParaRPr/>
          </a:p>
          <a:p>
            <a:pPr marL="0" lvl="0" indent="0" algn="l" rtl="0">
              <a:lnSpc>
                <a:spcPct val="100000"/>
              </a:lnSpc>
              <a:spcBef>
                <a:spcPts val="0"/>
              </a:spcBef>
              <a:spcAft>
                <a:spcPts val="0"/>
              </a:spcAft>
              <a:buSzPts val="1400"/>
              <a:buNone/>
            </a:pPr>
            <a:endParaRPr/>
          </a:p>
        </p:txBody>
      </p:sp>
      <p:sp>
        <p:nvSpPr>
          <p:cNvPr id="246" name="Google Shape;246;p16: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28</a:t>
            </a:fld>
            <a:endParaRPr lang="en-US"/>
          </a:p>
        </p:txBody>
      </p:sp>
    </p:spTree>
    <p:extLst>
      <p:ext uri="{BB962C8B-B14F-4D97-AF65-F5344CB8AC3E}">
        <p14:creationId xmlns:p14="http://schemas.microsoft.com/office/powerpoint/2010/main" val="3750011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29</a:t>
            </a:fld>
            <a:endParaRPr lang="en-US"/>
          </a:p>
        </p:txBody>
      </p:sp>
    </p:spTree>
    <p:extLst>
      <p:ext uri="{BB962C8B-B14F-4D97-AF65-F5344CB8AC3E}">
        <p14:creationId xmlns:p14="http://schemas.microsoft.com/office/powerpoint/2010/main" val="3464685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Moon Observation Journal - 2024 Eclipse Edition - Moon: NASA Science</a:t>
            </a:r>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31</a:t>
            </a:fld>
            <a:endParaRPr lang="en-US"/>
          </a:p>
        </p:txBody>
      </p:sp>
    </p:spTree>
    <p:extLst>
      <p:ext uri="{BB962C8B-B14F-4D97-AF65-F5344CB8AC3E}">
        <p14:creationId xmlns:p14="http://schemas.microsoft.com/office/powerpoint/2010/main" val="1703620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 Southwest Research Institute, Planetary Science Directorate (swri.edu)</a:t>
            </a:r>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32</a:t>
            </a:fld>
            <a:endParaRPr lang="en-US"/>
          </a:p>
        </p:txBody>
      </p:sp>
    </p:spTree>
    <p:extLst>
      <p:ext uri="{BB962C8B-B14F-4D97-AF65-F5344CB8AC3E}">
        <p14:creationId xmlns:p14="http://schemas.microsoft.com/office/powerpoint/2010/main" val="146402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9</a:t>
            </a:fld>
            <a:endParaRPr lang="en-US"/>
          </a:p>
        </p:txBody>
      </p:sp>
    </p:spTree>
    <p:extLst>
      <p:ext uri="{BB962C8B-B14F-4D97-AF65-F5344CB8AC3E}">
        <p14:creationId xmlns:p14="http://schemas.microsoft.com/office/powerpoint/2010/main" val="3713279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33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7bf51ab9b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4" name="Google Shape;244;g257bf51ab9b_0_1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400"/>
              <a:buFont typeface="Arial"/>
              <a:buNone/>
            </a:pPr>
            <a:r>
              <a:rPr lang="en-US">
                <a:latin typeface="Helvetica Neue"/>
                <a:ea typeface="Helvetica Neue"/>
                <a:cs typeface="Helvetica Neue"/>
                <a:sym typeface="Helvetica Neue"/>
              </a:rPr>
              <a:t>If you don't have eclipse glasses or a pinhole projector, you can use improvised safe indirect viewing methods. For example, you can use a colander to project the eclipse on the ground or use your hands to project images of the Sun, making sure the Sun is behind you.</a:t>
            </a:r>
            <a:endParaRPr>
              <a:latin typeface="Helvetica Neue"/>
              <a:ea typeface="Helvetica Neue"/>
              <a:cs typeface="Helvetica Neue"/>
              <a:sym typeface="Helvetica Neue"/>
            </a:endParaRPr>
          </a:p>
          <a:p>
            <a:pPr marL="0" lvl="0" indent="0" algn="l" rtl="0">
              <a:lnSpc>
                <a:spcPct val="100000"/>
              </a:lnSpc>
              <a:spcBef>
                <a:spcPts val="360"/>
              </a:spcBef>
              <a:spcAft>
                <a:spcPts val="0"/>
              </a:spcAft>
              <a:buSzPts val="1400"/>
              <a:buNone/>
            </a:pPr>
            <a:endParaRPr/>
          </a:p>
        </p:txBody>
      </p:sp>
      <p:sp>
        <p:nvSpPr>
          <p:cNvPr id="245" name="Google Shape;245;g257bf51ab9b_0_14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A81FD14-E3C5-409C-AD9E-2C9E6E1DBBEE}" type="slidenum">
              <a:rPr kumimoji="0" lang="en-US" sz="1200" b="0" i="0" u="none" strike="noStrike" kern="0" cap="none" spc="0" normalizeH="0" baseline="0" noProof="0">
                <a:ln>
                  <a:noFill/>
                </a:ln>
                <a:solidFill>
                  <a:prstClr val="black"/>
                </a:solidFill>
                <a:effectLst/>
                <a:uLnTx/>
                <a:uFillTx/>
                <a:latin typeface="Calibri" panose="020F0502020204030204"/>
                <a:ea typeface="+mn-ea"/>
                <a:cs typeface="+mn-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44</a:t>
            </a:fld>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952037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A81FD14-E3C5-409C-AD9E-2C9E6E1DBBEE}" type="slidenum">
              <a:rPr kumimoji="0" lang="en-US" sz="1200" b="0" i="0" u="none" strike="noStrike" kern="0" cap="none" spc="0" normalizeH="0" baseline="0" noProof="0">
                <a:ln>
                  <a:noFill/>
                </a:ln>
                <a:solidFill>
                  <a:prstClr val="black"/>
                </a:solidFill>
                <a:effectLst/>
                <a:uLnTx/>
                <a:uFillTx/>
                <a:latin typeface="Calibri" panose="020F0502020204030204"/>
                <a:ea typeface="+mn-ea"/>
                <a:cs typeface="+mn-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45</a:t>
            </a:fld>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4242666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A81FD14-E3C5-409C-AD9E-2C9E6E1DBBEE}" type="slidenum">
              <a:rPr kumimoji="0" lang="en-US" sz="1200" b="0" i="0" u="none" strike="noStrike" kern="0" cap="none" spc="0" normalizeH="0" baseline="0" noProof="0">
                <a:ln>
                  <a:noFill/>
                </a:ln>
                <a:solidFill>
                  <a:prstClr val="black"/>
                </a:solidFill>
                <a:effectLst/>
                <a:uLnTx/>
                <a:uFillTx/>
                <a:latin typeface="Calibri" panose="020F0502020204030204"/>
                <a:ea typeface="+mn-ea"/>
                <a:cs typeface="+mn-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46</a:t>
            </a:fld>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808008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7" name="Google Shape;327;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a:latin typeface="Helvetica Neue"/>
                <a:ea typeface="Helvetica Neue"/>
                <a:cs typeface="Helvetica Neue"/>
                <a:sym typeface="Helvetica Neue"/>
              </a:rPr>
              <a:t>Eclipses only happen occasionally, because the Moon doesn't orbit in the exact same plane as the Sun and Earth. </a:t>
            </a:r>
            <a:endParaRPr>
              <a:latin typeface="Helvetica Neue"/>
              <a:ea typeface="Helvetica Neue"/>
              <a:cs typeface="Helvetica Neue"/>
              <a:sym typeface="Helvetica Neue"/>
            </a:endParaRPr>
          </a:p>
          <a:p>
            <a:pPr marL="0" lvl="0" indent="0" algn="l" rtl="0">
              <a:lnSpc>
                <a:spcPct val="115000"/>
              </a:lnSpc>
              <a:spcBef>
                <a:spcPts val="0"/>
              </a:spcBef>
              <a:spcAft>
                <a:spcPts val="0"/>
              </a:spcAft>
              <a:buSzPts val="1400"/>
              <a:buNone/>
            </a:pPr>
            <a:r>
              <a:rPr lang="en-US">
                <a:latin typeface="Helvetica Neue"/>
                <a:ea typeface="Helvetica Neue"/>
                <a:cs typeface="Helvetica Neue"/>
                <a:sym typeface="Helvetica Neue"/>
              </a:rPr>
              <a:t>Eclipses seem rare because the Moon’s shadow is small compared to Earth’s surface, and most of the surface of Earth is covered by water. This means that it is rare that an eclipse will pass over any specific city or location on Earth. </a:t>
            </a:r>
            <a:endParaRPr>
              <a:latin typeface="Helvetica Neue"/>
              <a:ea typeface="Helvetica Neue"/>
              <a:cs typeface="Helvetica Neue"/>
              <a:sym typeface="Helvetica Neue"/>
            </a:endParaRPr>
          </a:p>
          <a:p>
            <a:pPr marL="0" lvl="0" indent="0" algn="l" rtl="0">
              <a:lnSpc>
                <a:spcPct val="115000"/>
              </a:lnSpc>
              <a:spcBef>
                <a:spcPts val="0"/>
              </a:spcBef>
              <a:spcAft>
                <a:spcPts val="0"/>
              </a:spcAft>
              <a:buSzPts val="1400"/>
              <a:buNone/>
            </a:pPr>
            <a:endParaRPr>
              <a:latin typeface="Helvetica Neue"/>
              <a:ea typeface="Helvetica Neue"/>
              <a:cs typeface="Helvetica Neue"/>
              <a:sym typeface="Helvetica Neue"/>
            </a:endParaRPr>
          </a:p>
          <a:p>
            <a:pPr marL="0" lvl="0" indent="0" algn="l" rtl="0">
              <a:lnSpc>
                <a:spcPct val="115000"/>
              </a:lnSpc>
              <a:spcBef>
                <a:spcPts val="0"/>
              </a:spcBef>
              <a:spcAft>
                <a:spcPts val="0"/>
              </a:spcAft>
              <a:buSzPts val="1400"/>
              <a:buNone/>
            </a:pPr>
            <a:r>
              <a:rPr lang="en-US">
                <a:latin typeface="Helvetica Neue"/>
                <a:ea typeface="Helvetica Neue"/>
                <a:cs typeface="Helvetica Neue"/>
                <a:sym typeface="Helvetica Neue"/>
              </a:rPr>
              <a:t>There is an eclipse season</a:t>
            </a:r>
            <a:r>
              <a:rPr lang="en-US" b="1">
                <a:latin typeface="Helvetica Neue"/>
                <a:ea typeface="Helvetica Neue"/>
                <a:cs typeface="Helvetica Neue"/>
                <a:sym typeface="Helvetica Neue"/>
              </a:rPr>
              <a:t>. </a:t>
            </a:r>
            <a:r>
              <a:rPr lang="en-US">
                <a:latin typeface="Helvetica Neue"/>
                <a:ea typeface="Helvetica Neue"/>
                <a:cs typeface="Helvetica Neue"/>
                <a:sym typeface="Helvetica Neue"/>
              </a:rPr>
              <a:t>These are times when Earth, the Moon, and the Sun are aligned, which happens twice a year and lasts for about 35 days each. A solar eclipse can only happen during a New Moon. The Moon's orbit is tilted 5 degrees to Earth's orbit around the Sun.</a:t>
            </a:r>
            <a:endParaRPr b="1">
              <a:latin typeface="Helvetica Neue"/>
              <a:ea typeface="Helvetica Neue"/>
              <a:cs typeface="Helvetica Neue"/>
              <a:sym typeface="Helvetica Neue"/>
            </a:endParaRPr>
          </a:p>
        </p:txBody>
      </p:sp>
      <p:sp>
        <p:nvSpPr>
          <p:cNvPr id="328" name="Google Shape;328;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11</a:t>
            </a:fld>
            <a:endParaRPr lang="en-US"/>
          </a:p>
        </p:txBody>
      </p:sp>
    </p:spTree>
    <p:extLst>
      <p:ext uri="{BB962C8B-B14F-4D97-AF65-F5344CB8AC3E}">
        <p14:creationId xmlns:p14="http://schemas.microsoft.com/office/powerpoint/2010/main" val="344215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latin typeface="Helvetica Neue"/>
                <a:ea typeface="Helvetica Neue"/>
                <a:cs typeface="Helvetica Neue"/>
                <a:sym typeface="Helvetica Neue"/>
              </a:rPr>
              <a:t>The Moon happens to be about 400 times smaller than the Sun, but the Moon is also about 400 times closer to Earth than the Sun is. This means that from Earth, the Moon and the Sun appear to be roughly the same size in the sky. The people who see the total eclipse are in the center of the Moon’s shadow when it hits Earth. The sky will darken, as if it were twilight. Weather permitting, people in the path of a total solar eclipse can see the Sun’s corona, the outer atmosphere of the Sun. A total solar eclipse is the only type of solar eclipse where viewers can watch without their eclipse glasses – and they can only remove their glasses when the Moon is completely blocking the Sun. </a:t>
            </a:r>
            <a:endParaRPr>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r>
              <a:rPr lang="en-US">
                <a:latin typeface="Helvetica Neue"/>
                <a:ea typeface="Helvetica Neue"/>
                <a:cs typeface="Helvetica Neue"/>
                <a:sym typeface="Helvetica Neue"/>
              </a:rPr>
              <a:t>If you are outside the annular path on October 14</a:t>
            </a:r>
            <a:r>
              <a:rPr lang="en-US">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th</a:t>
            </a:r>
            <a:r>
              <a:rPr lang="en-US">
                <a:latin typeface="Helvetica Neue"/>
                <a:ea typeface="Helvetica Neue"/>
                <a:cs typeface="Helvetica Neue"/>
                <a:sym typeface="Helvetica Neue"/>
              </a:rPr>
              <a:t>, you may experience a partial solar eclipse. Partial solar eclipses happens when the Sun, Moon, and Earth are not exactly lined up. Only a part of the Sun will appear to be covered. During a total or annular solar eclipse, people outside the Moon’s inner shadow see a partial solar eclipse. </a:t>
            </a:r>
            <a:endParaRPr b="1">
              <a:latin typeface="Helvetica Neue"/>
              <a:ea typeface="Helvetica Neue"/>
              <a:cs typeface="Helvetica Neue"/>
              <a:sym typeface="Helvetica Neue"/>
            </a:endParaRPr>
          </a:p>
          <a:p>
            <a:pPr marL="0" lvl="0" indent="0" algn="l" rtl="0">
              <a:lnSpc>
                <a:spcPct val="100000"/>
              </a:lnSpc>
              <a:spcBef>
                <a:spcPts val="360"/>
              </a:spcBef>
              <a:spcAft>
                <a:spcPts val="0"/>
              </a:spcAft>
              <a:buSzPts val="1400"/>
              <a:buNone/>
            </a:pPr>
            <a:endParaRPr>
              <a:latin typeface="Helvetica Neue"/>
              <a:ea typeface="Helvetica Neue"/>
              <a:cs typeface="Helvetica Neue"/>
              <a:sym typeface="Helvetica Neue"/>
            </a:endParaRPr>
          </a:p>
        </p:txBody>
      </p:sp>
      <p:sp>
        <p:nvSpPr>
          <p:cNvPr id="372" name="Google Shape;372;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7: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8: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9: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scales of that upper right-hand diagram are completely wrong. This line we see here is now the Earth and Moon to scale (size and distance). So in reality, the Moon is about ¼ the diameter of Earth, and should be 30 Earth diameters away. the Sun is 400x further away, and 400x bigger than the diagram in the upper right-hand corner.  That puts the sun 40 Earth-Moon distances away (multiply the line on the screen by 40), so you can say something based on room size about where the sun is.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this scale, you can start to see that the shadow of the Moon on the Earth is very small. The Moon's shadow is only about 200km, 124mi wide. The width of the paths on the map are the size of the Moon’s shadow.  Remember too that much of the Earth is water or otherwise uninhabited.  The odds of you being under the line is next to nil.  Being under a partial is much more likely.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On this map, the width of the lines across the continent equal the width of the Moon's shadow during a total solar eclipse.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34" name="Google Shape;134;p9: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6826FA2-6CE0-47D5-B281-A61394D223D0}" type="slidenum">
              <a:rPr lang="en-US" smtClean="0"/>
              <a:pPr>
                <a:defRPr/>
              </a:pPr>
              <a:t>18</a:t>
            </a:fld>
            <a:endParaRPr lang="en-US"/>
          </a:p>
        </p:txBody>
      </p:sp>
    </p:spTree>
    <p:extLst>
      <p:ext uri="{BB962C8B-B14F-4D97-AF65-F5344CB8AC3E}">
        <p14:creationId xmlns:p14="http://schemas.microsoft.com/office/powerpoint/2010/main" val="245047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BB55DA-D223-4E60-8758-905F499E148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0DA3B9-5DBC-48CE-BE6B-6CAC3479400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E9FD0D-EDFF-40CB-A6BC-F9F9D19C94C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2"/>
        <p:cNvGrpSpPr/>
        <p:nvPr/>
      </p:nvGrpSpPr>
      <p:grpSpPr>
        <a:xfrm>
          <a:off x="0" y="0"/>
          <a:ext cx="0" cy="0"/>
          <a:chOff x="0" y="0"/>
          <a:chExt cx="0" cy="0"/>
        </a:xfrm>
      </p:grpSpPr>
      <p:sp>
        <p:nvSpPr>
          <p:cNvPr id="23" name="Google Shape;23;p29"/>
          <p:cNvSpPr txBox="1">
            <a:spLocks noGrp="1"/>
          </p:cNvSpPr>
          <p:nvPr>
            <p:ph type="title"/>
          </p:nvPr>
        </p:nvSpPr>
        <p:spPr>
          <a:xfrm>
            <a:off x="839790" y="1688068"/>
            <a:ext cx="3932237" cy="369332"/>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2400"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a:spLocks noGrp="1"/>
          </p:cNvSpPr>
          <p:nvPr>
            <p:ph type="pic" idx="2"/>
          </p:nvPr>
        </p:nvSpPr>
        <p:spPr>
          <a:xfrm>
            <a:off x="5183188" y="987427"/>
            <a:ext cx="6172200" cy="492491"/>
          </a:xfrm>
          <a:prstGeom prst="rect">
            <a:avLst/>
          </a:prstGeom>
          <a:noFill/>
          <a:ln>
            <a:noFill/>
          </a:ln>
        </p:spPr>
      </p:sp>
      <p:sp>
        <p:nvSpPr>
          <p:cNvPr id="25" name="Google Shape;25;p29"/>
          <p:cNvSpPr txBox="1">
            <a:spLocks noGrp="1"/>
          </p:cNvSpPr>
          <p:nvPr>
            <p:ph type="body" idx="1"/>
          </p:nvPr>
        </p:nvSpPr>
        <p:spPr>
          <a:xfrm>
            <a:off x="839790" y="2057401"/>
            <a:ext cx="3932237" cy="184666"/>
          </a:xfrm>
          <a:prstGeom prst="rect">
            <a:avLst/>
          </a:prstGeom>
          <a:noFill/>
          <a:ln>
            <a:noFill/>
          </a:ln>
        </p:spPr>
        <p:txBody>
          <a:bodyPr spcFirstLastPara="1" wrap="square" lIns="0" tIns="0" rIns="0" bIns="0" anchor="t" anchorCtr="0">
            <a:spAutoFit/>
          </a:bodyPr>
          <a:lstStyle>
            <a:lvl1pPr marL="257175" lvl="0" indent="-128588" algn="l">
              <a:lnSpc>
                <a:spcPct val="100000"/>
              </a:lnSpc>
              <a:spcBef>
                <a:spcPts val="0"/>
              </a:spcBef>
              <a:spcAft>
                <a:spcPts val="0"/>
              </a:spcAft>
              <a:buClr>
                <a:schemeClr val="lt1"/>
              </a:buClr>
              <a:buSzPts val="2133"/>
              <a:buFont typeface="Open Sans SemiBold"/>
              <a:buNone/>
              <a:defRPr sz="1200"/>
            </a:lvl1pPr>
            <a:lvl2pPr marL="514350" lvl="1" indent="-128588" algn="l">
              <a:lnSpc>
                <a:spcPct val="100000"/>
              </a:lnSpc>
              <a:spcBef>
                <a:spcPts val="0"/>
              </a:spcBef>
              <a:spcAft>
                <a:spcPts val="0"/>
              </a:spcAft>
              <a:buSzPts val="1867"/>
              <a:buFont typeface="Calibri"/>
              <a:buNone/>
              <a:defRPr sz="1050"/>
            </a:lvl2pPr>
            <a:lvl3pPr marL="771525" lvl="2" indent="-128588" algn="l">
              <a:lnSpc>
                <a:spcPct val="100000"/>
              </a:lnSpc>
              <a:spcBef>
                <a:spcPts val="0"/>
              </a:spcBef>
              <a:spcAft>
                <a:spcPts val="0"/>
              </a:spcAft>
              <a:buSzPts val="1600"/>
              <a:buFont typeface="Calibri"/>
              <a:buNone/>
              <a:defRPr sz="900"/>
            </a:lvl3pPr>
            <a:lvl4pPr marL="1028700" lvl="3" indent="-128588" algn="l">
              <a:lnSpc>
                <a:spcPct val="100000"/>
              </a:lnSpc>
              <a:spcBef>
                <a:spcPts val="0"/>
              </a:spcBef>
              <a:spcAft>
                <a:spcPts val="0"/>
              </a:spcAft>
              <a:buSzPts val="1333"/>
              <a:buFont typeface="Calibri"/>
              <a:buNone/>
              <a:defRPr sz="750"/>
            </a:lvl4pPr>
            <a:lvl5pPr marL="1285875" lvl="4" indent="-128588" algn="l">
              <a:lnSpc>
                <a:spcPct val="100000"/>
              </a:lnSpc>
              <a:spcBef>
                <a:spcPts val="0"/>
              </a:spcBef>
              <a:spcAft>
                <a:spcPts val="0"/>
              </a:spcAft>
              <a:buSzPts val="1333"/>
              <a:buFont typeface="Calibri"/>
              <a:buNone/>
              <a:defRPr sz="750"/>
            </a:lvl5pPr>
            <a:lvl6pPr marL="1543050" lvl="5" indent="-128588" algn="l">
              <a:lnSpc>
                <a:spcPct val="100000"/>
              </a:lnSpc>
              <a:spcBef>
                <a:spcPts val="0"/>
              </a:spcBef>
              <a:spcAft>
                <a:spcPts val="0"/>
              </a:spcAft>
              <a:buSzPts val="1333"/>
              <a:buFont typeface="Calibri"/>
              <a:buNone/>
              <a:defRPr sz="750"/>
            </a:lvl6pPr>
            <a:lvl7pPr marL="1800225" lvl="6" indent="-128588" algn="l">
              <a:lnSpc>
                <a:spcPct val="100000"/>
              </a:lnSpc>
              <a:spcBef>
                <a:spcPts val="0"/>
              </a:spcBef>
              <a:spcAft>
                <a:spcPts val="0"/>
              </a:spcAft>
              <a:buSzPts val="1333"/>
              <a:buFont typeface="Calibri"/>
              <a:buNone/>
              <a:defRPr sz="750"/>
            </a:lvl7pPr>
            <a:lvl8pPr marL="2057400" lvl="7" indent="-128588" algn="l">
              <a:lnSpc>
                <a:spcPct val="100000"/>
              </a:lnSpc>
              <a:spcBef>
                <a:spcPts val="0"/>
              </a:spcBef>
              <a:spcAft>
                <a:spcPts val="0"/>
              </a:spcAft>
              <a:buSzPts val="1333"/>
              <a:buFont typeface="Calibri"/>
              <a:buNone/>
              <a:defRPr sz="750"/>
            </a:lvl8pPr>
            <a:lvl9pPr marL="2314575" lvl="8" indent="-128588" algn="l">
              <a:lnSpc>
                <a:spcPct val="100000"/>
              </a:lnSpc>
              <a:spcBef>
                <a:spcPts val="0"/>
              </a:spcBef>
              <a:spcAft>
                <a:spcPts val="0"/>
              </a:spcAft>
              <a:buSzPts val="1333"/>
              <a:buFont typeface="Calibri"/>
              <a:buNone/>
              <a:defRPr sz="750"/>
            </a:lvl9pPr>
          </a:lstStyle>
          <a:p>
            <a:endParaRPr/>
          </a:p>
        </p:txBody>
      </p:sp>
      <p:sp>
        <p:nvSpPr>
          <p:cNvPr id="26" name="Google Shape;26;p29"/>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778240" y="6377941"/>
            <a:ext cx="2804160" cy="155877"/>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13"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2395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1117093" y="1076466"/>
            <a:ext cx="6678105" cy="701690"/>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1123579" y="2214711"/>
            <a:ext cx="6678104" cy="687327"/>
          </a:xfrm>
          <a:prstGeom prst="rect">
            <a:avLst/>
          </a:prstGeom>
          <a:noFill/>
          <a:ln>
            <a:noFill/>
          </a:ln>
        </p:spPr>
        <p:txBody>
          <a:bodyPr spcFirstLastPara="1" wrap="square" lIns="91425" tIns="45700" rIns="91425" bIns="45700" anchor="t" anchorCtr="0">
            <a:spAutoFit/>
          </a:bodyPr>
          <a:lstStyle>
            <a:lvl1pPr marL="342900" lvl="0" indent="-171450" algn="l">
              <a:lnSpc>
                <a:spcPct val="100000"/>
              </a:lnSpc>
              <a:spcBef>
                <a:spcPts val="750"/>
              </a:spcBef>
              <a:spcAft>
                <a:spcPts val="0"/>
              </a:spcAft>
              <a:buClr>
                <a:schemeClr val="lt1"/>
              </a:buClr>
              <a:buSzPts val="1800"/>
              <a:buNone/>
              <a:defRPr>
                <a:solidFill>
                  <a:schemeClr val="lt1"/>
                </a:solidFill>
              </a:defRPr>
            </a:lvl1pPr>
            <a:lvl2pPr marL="685800" lvl="1" indent="-171450" algn="l">
              <a:lnSpc>
                <a:spcPct val="90000"/>
              </a:lnSpc>
              <a:spcBef>
                <a:spcPts val="375"/>
              </a:spcBef>
              <a:spcAft>
                <a:spcPts val="0"/>
              </a:spcAft>
              <a:buClr>
                <a:schemeClr val="lt1"/>
              </a:buClr>
              <a:buSzPts val="1800"/>
              <a:buNone/>
              <a:defRPr>
                <a:solidFill>
                  <a:schemeClr val="lt1"/>
                </a:solidFill>
              </a:defRPr>
            </a:lvl2pPr>
            <a:lvl3pPr marL="1028700" lvl="2" indent="-171450" algn="l">
              <a:lnSpc>
                <a:spcPct val="90000"/>
              </a:lnSpc>
              <a:spcBef>
                <a:spcPts val="375"/>
              </a:spcBef>
              <a:spcAft>
                <a:spcPts val="0"/>
              </a:spcAft>
              <a:buClr>
                <a:schemeClr val="lt1"/>
              </a:buClr>
              <a:buSzPts val="1800"/>
              <a:buNone/>
              <a:defRPr>
                <a:solidFill>
                  <a:schemeClr val="lt1"/>
                </a:solidFill>
              </a:defRPr>
            </a:lvl3pPr>
            <a:lvl4pPr marL="1371600" lvl="3" indent="-171450" algn="l">
              <a:lnSpc>
                <a:spcPct val="90000"/>
              </a:lnSpc>
              <a:spcBef>
                <a:spcPts val="375"/>
              </a:spcBef>
              <a:spcAft>
                <a:spcPts val="0"/>
              </a:spcAft>
              <a:buClr>
                <a:schemeClr val="lt1"/>
              </a:buClr>
              <a:buSzPts val="1800"/>
              <a:buNone/>
              <a:defRPr>
                <a:solidFill>
                  <a:schemeClr val="lt1"/>
                </a:solidFill>
              </a:defRPr>
            </a:lvl4pPr>
            <a:lvl5pPr marL="1714500" lvl="4" indent="-171450" algn="l">
              <a:lnSpc>
                <a:spcPct val="90000"/>
              </a:lnSpc>
              <a:spcBef>
                <a:spcPts val="375"/>
              </a:spcBef>
              <a:spcAft>
                <a:spcPts val="0"/>
              </a:spcAft>
              <a:buClr>
                <a:schemeClr val="lt1"/>
              </a:buClr>
              <a:buSzPts val="1800"/>
              <a:buNone/>
              <a:defRPr>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9355319" y="642234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90339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BD30EB-C711-498D-BEE5-C29EAA0947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CA2CD-C11F-475D-8A7E-1CD491EA195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532A64-6B14-49E5-9E13-DCE727A24C4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15DA28C-C8B1-4776-9375-48CFBEEF27C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632217-47A7-418B-96A5-73B65D0C816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9FF43F-6C19-4B9C-8464-71EC2161F8E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27C424-B7DB-4695-9714-A0DDA4411D6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29484D-6EF3-4AE1-BFB2-F3343BB525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EBAE1902-287E-411B-8C1B-2A1C34A11B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jxanWTR8-y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olarsystem.nasa.gov/eclipses/202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hyperlink" Target="https://svs.gsfc.nasa.gov/503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eclipsewise.com/solar/SEhelp/SEbasics.html" TargetMode="External"/><Relationship Id="rId2" Type="http://schemas.openxmlformats.org/officeDocument/2006/relationships/image" Target="../media/image23.g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T_uUHCbZJmU"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timeanddate.com/eclipse/in/usa/tucson?iso=2024040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hyperlink" Target="https://www.flickr.com/photos/73860948@N08/6678331997/"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hyperlink" Target="https://svs.gsfc.nasa.gov/14394/" TargetMode="External"/><Relationship Id="rId3" Type="http://schemas.openxmlformats.org/officeDocument/2006/relationships/hyperlink" Target="http://mreclipse.com/" TargetMode="External"/><Relationship Id="rId7" Type="http://schemas.openxmlformats.org/officeDocument/2006/relationships/hyperlink" Target="https://punch.space.swri.edu/punch_outreach_pinholeprojector.php" TargetMode="External"/><Relationship Id="rId2" Type="http://schemas.openxmlformats.org/officeDocument/2006/relationships/hyperlink" Target="https://eclipsewise.com/" TargetMode="External"/><Relationship Id="rId1" Type="http://schemas.openxmlformats.org/officeDocument/2006/relationships/slideLayout" Target="../slideLayouts/slideLayout2.xml"/><Relationship Id="rId6" Type="http://schemas.openxmlformats.org/officeDocument/2006/relationships/hyperlink" Target="https://www.jpl.nasa.gov/edu/teach/activity/moon-phases/" TargetMode="External"/><Relationship Id="rId5" Type="http://schemas.openxmlformats.org/officeDocument/2006/relationships/hyperlink" Target="https://www.timeanddate.com/eclipse/" TargetMode="External"/><Relationship Id="rId10" Type="http://schemas.openxmlformats.org/officeDocument/2006/relationships/hyperlink" Target="https://science.nasa.gov/learn/heat/resource/annular-solar-eclipse-training/?annular_eclipse" TargetMode="External"/><Relationship Id="rId4" Type="http://schemas.openxmlformats.org/officeDocument/2006/relationships/hyperlink" Target="https://space.fm/" TargetMode="External"/><Relationship Id="rId9" Type="http://schemas.openxmlformats.org/officeDocument/2006/relationships/hyperlink" Target="https://solarsystem.nasa.gov/eclipses/hom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ntrib.pbslearningmedia.org/WGBH/buac19/buac19-int-moonphaseint/index.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E0254-87CD-EDC9-63A4-7A072E7C68C7}"/>
              </a:ext>
            </a:extLst>
          </p:cNvPr>
          <p:cNvSpPr>
            <a:spLocks noGrp="1"/>
          </p:cNvSpPr>
          <p:nvPr>
            <p:ph type="title"/>
          </p:nvPr>
        </p:nvSpPr>
        <p:spPr>
          <a:xfrm>
            <a:off x="771524" y="457201"/>
            <a:ext cx="10648949" cy="1143000"/>
          </a:xfrm>
        </p:spPr>
        <p:txBody>
          <a:bodyPr/>
          <a:lstStyle/>
          <a:p>
            <a:pPr algn="ctr"/>
            <a:r>
              <a:rPr lang="en-US" sz="5000" b="1" dirty="0">
                <a:effectLst/>
              </a:rPr>
              <a:t>Ready, Set, Total (April 8, 2024) Eclipse!</a:t>
            </a:r>
          </a:p>
        </p:txBody>
      </p:sp>
      <p:sp>
        <p:nvSpPr>
          <p:cNvPr id="3" name="Content Placeholder 2">
            <a:extLst>
              <a:ext uri="{FF2B5EF4-FFF2-40B4-BE49-F238E27FC236}">
                <a16:creationId xmlns:a16="http://schemas.microsoft.com/office/drawing/2014/main" id="{5B2F37A9-F06A-2E33-9599-393BF8C35138}"/>
              </a:ext>
            </a:extLst>
          </p:cNvPr>
          <p:cNvSpPr>
            <a:spLocks noGrp="1"/>
          </p:cNvSpPr>
          <p:nvPr>
            <p:ph idx="1"/>
          </p:nvPr>
        </p:nvSpPr>
        <p:spPr/>
        <p:txBody>
          <a:bodyPr/>
          <a:lstStyle/>
          <a:p>
            <a:endParaRPr lang="en-US" dirty="0"/>
          </a:p>
          <a:p>
            <a:endParaRPr lang="en-US" dirty="0"/>
          </a:p>
          <a:p>
            <a:endParaRPr lang="en-US" dirty="0"/>
          </a:p>
          <a:p>
            <a:endParaRPr lang="en-US" dirty="0"/>
          </a:p>
          <a:p>
            <a:pPr marL="0" indent="0" algn="ctr">
              <a:buNone/>
            </a:pPr>
            <a:r>
              <a:rPr lang="en-US" sz="4000" dirty="0"/>
              <a:t>Dr. Sanlyn Buxner and DaNel Hogan</a:t>
            </a:r>
          </a:p>
          <a:p>
            <a:pPr marL="0" indent="0">
              <a:buNone/>
            </a:pPr>
            <a:endParaRPr lang="en-US" dirty="0"/>
          </a:p>
        </p:txBody>
      </p:sp>
      <p:pic>
        <p:nvPicPr>
          <p:cNvPr id="5" name="Picture 4" descr="A logo of a science institute&#10;&#10;Description automatically generated">
            <a:extLst>
              <a:ext uri="{FF2B5EF4-FFF2-40B4-BE49-F238E27FC236}">
                <a16:creationId xmlns:a16="http://schemas.microsoft.com/office/drawing/2014/main" id="{9759DD34-ADDA-0BB8-A4B6-6D1EF65C0A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400" y="4564092"/>
            <a:ext cx="2057400" cy="2057400"/>
          </a:xfrm>
          <a:prstGeom prst="rect">
            <a:avLst/>
          </a:prstGeom>
        </p:spPr>
      </p:pic>
      <p:pic>
        <p:nvPicPr>
          <p:cNvPr id="7" name="Picture 6" descr="A black background with blue and orange text&#10;&#10;Description automatically generated">
            <a:extLst>
              <a:ext uri="{FF2B5EF4-FFF2-40B4-BE49-F238E27FC236}">
                <a16:creationId xmlns:a16="http://schemas.microsoft.com/office/drawing/2014/main" id="{1D2BC445-A5E7-4ABE-069A-229C37F64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900" y="4904015"/>
            <a:ext cx="3962400" cy="1377553"/>
          </a:xfrm>
          <a:prstGeom prst="rect">
            <a:avLst/>
          </a:prstGeom>
        </p:spPr>
      </p:pic>
      <p:pic>
        <p:nvPicPr>
          <p:cNvPr id="8" name="Google Shape;74;p1">
            <a:extLst>
              <a:ext uri="{FF2B5EF4-FFF2-40B4-BE49-F238E27FC236}">
                <a16:creationId xmlns:a16="http://schemas.microsoft.com/office/drawing/2014/main" id="{73450C6E-950C-62BB-DEEB-797D5258EB79}"/>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4549450" y="1828800"/>
            <a:ext cx="3093099" cy="1881687"/>
          </a:xfrm>
          <a:prstGeom prst="rect">
            <a:avLst/>
          </a:prstGeom>
          <a:solidFill>
            <a:schemeClr val="accent6"/>
          </a:solidFill>
          <a:ln>
            <a:noFill/>
          </a:ln>
        </p:spPr>
      </p:pic>
    </p:spTree>
    <p:extLst>
      <p:ext uri="{BB962C8B-B14F-4D97-AF65-F5344CB8AC3E}">
        <p14:creationId xmlns:p14="http://schemas.microsoft.com/office/powerpoint/2010/main" val="260007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4"/>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60933" rIns="121900" bIns="60933" rtlCol="0" anchor="ctr" anchorCtr="0">
            <a:noAutofit/>
          </a:bodyPr>
          <a:lstStyle/>
          <a:p>
            <a:pPr>
              <a:spcBef>
                <a:spcPts val="0"/>
              </a:spcBef>
              <a:spcAft>
                <a:spcPts val="0"/>
              </a:spcAft>
              <a:buSzPts val="1000"/>
            </a:pPr>
            <a:fld id="{00000000-1234-1234-1234-123412341234}" type="slidenum">
              <a:rPr lang="en-US" sz="1333">
                <a:solidFill>
                  <a:schemeClr val="dk2"/>
                </a:solidFill>
                <a:latin typeface="Arial"/>
                <a:ea typeface="Arial"/>
                <a:cs typeface="Arial"/>
                <a:sym typeface="Arial"/>
              </a:rPr>
              <a:pPr>
                <a:spcBef>
                  <a:spcPts val="0"/>
                </a:spcBef>
                <a:spcAft>
                  <a:spcPts val="0"/>
                </a:spcAft>
                <a:buSzPts val="1000"/>
              </a:pPr>
              <a:t>10</a:t>
            </a:fld>
            <a:endParaRPr sz="1333">
              <a:solidFill>
                <a:schemeClr val="dk2"/>
              </a:solidFill>
              <a:latin typeface="Arial"/>
              <a:ea typeface="Arial"/>
              <a:cs typeface="Arial"/>
              <a:sym typeface="Arial"/>
            </a:endParaRPr>
          </a:p>
        </p:txBody>
      </p:sp>
      <p:sp>
        <p:nvSpPr>
          <p:cNvPr id="331" name="Google Shape;331;p24"/>
          <p:cNvSpPr txBox="1"/>
          <p:nvPr/>
        </p:nvSpPr>
        <p:spPr>
          <a:xfrm>
            <a:off x="381000" y="240834"/>
            <a:ext cx="10201600" cy="759078"/>
          </a:xfrm>
          <a:prstGeom prst="rect">
            <a:avLst/>
          </a:prstGeom>
          <a:noFill/>
          <a:ln>
            <a:noFill/>
          </a:ln>
        </p:spPr>
        <p:txBody>
          <a:bodyPr spcFirstLastPara="1" wrap="square" lIns="121900" tIns="121900" rIns="121900" bIns="121900" anchor="t" anchorCtr="0">
            <a:spAutoFit/>
          </a:bodyPr>
          <a:lstStyle/>
          <a:p>
            <a:pPr>
              <a:spcBef>
                <a:spcPts val="0"/>
              </a:spcBef>
              <a:spcAft>
                <a:spcPts val="0"/>
              </a:spcAft>
              <a:buClr>
                <a:srgbClr val="000000"/>
              </a:buClr>
              <a:buSzPts val="2600"/>
            </a:pPr>
            <a:r>
              <a:rPr lang="en-US" sz="3333" b="1">
                <a:solidFill>
                  <a:schemeClr val="dk1"/>
                </a:solidFill>
                <a:latin typeface="Helvetica Neue"/>
                <a:ea typeface="Helvetica Neue"/>
                <a:cs typeface="Helvetica Neue"/>
                <a:sym typeface="Helvetica Neue"/>
              </a:rPr>
              <a:t>What Is a Solar Eclipse?  </a:t>
            </a:r>
            <a:endParaRPr sz="3333">
              <a:solidFill>
                <a:schemeClr val="dk1"/>
              </a:solidFill>
              <a:latin typeface="Helvetica Neue"/>
              <a:ea typeface="Helvetica Neue"/>
              <a:cs typeface="Helvetica Neue"/>
              <a:sym typeface="Helvetica Neue"/>
            </a:endParaRPr>
          </a:p>
        </p:txBody>
      </p:sp>
      <p:pic>
        <p:nvPicPr>
          <p:cNvPr id="332" name="Google Shape;332;p24" descr="This video explains how our moon creates a solar eclipse, why it's such a rare event to see, and how data from NASA's Lunar Reconnaissance Orbiter has enhanced our ability to map an eclipse's path of totality.&#10;&#10;Music Provided by Universal Production Music:  “Bring Me Up” – Anders Gunnar Kampe &amp; Henrik Lars Wikstrom&#10; &#10;This video is public domain and along with other supporting visualizations can be downloaded from the Scientific Visualization Studio at: http://svs.gsfc.nasa.gov/12648&#10; &#10;Credit: NASA's Goddard Space Flight Center/David Ladd&#10;&#10;If you liked this video, subscribe to the NASA Goddard YouTube channel: http://www.youtube.com/NASAExplorer&#10;&#10;Or subscribe to NASA’s Goddard Shorts HD Podcast: http://svs.gsfc.nasa.gov/vis/iTunes/f0004_index.html  &#10;&#10;Follow NASA’s Goddard Space Flight Center&#10;&#10;·  Facebook: http://www.facebook.com/NASA.GSFC &#10;&#10;·  Twitter http://twitter.com/NASAGoddard &#10;&#10;·  Flickr http://www.flickr.com/photos/gsfc/ &#10;&#10;·  Instagram http://www.instagram.com/nasagoddard/ &#10;&#10;·  Google+ http://plus.google.com/+NASAGoddard/posts" title="The Moon's Role in a Solar Eclipse">
            <a:hlinkClick r:id="rId3"/>
          </p:cNvPr>
          <p:cNvPicPr preferRelativeResize="0"/>
          <p:nvPr/>
        </p:nvPicPr>
        <p:blipFill rotWithShape="1">
          <a:blip r:embed="rId4">
            <a:alphaModFix/>
          </a:blip>
          <a:srcRect/>
          <a:stretch/>
        </p:blipFill>
        <p:spPr>
          <a:xfrm>
            <a:off x="2107084" y="1217067"/>
            <a:ext cx="7977821" cy="4487533"/>
          </a:xfrm>
          <a:prstGeom prst="rect">
            <a:avLst/>
          </a:prstGeom>
          <a:noFill/>
          <a:ln>
            <a:noFill/>
          </a:ln>
        </p:spPr>
      </p:pic>
      <p:sp>
        <p:nvSpPr>
          <p:cNvPr id="333" name="Google Shape;333;p24"/>
          <p:cNvSpPr txBox="1"/>
          <p:nvPr/>
        </p:nvSpPr>
        <p:spPr>
          <a:xfrm>
            <a:off x="4252400" y="5615700"/>
            <a:ext cx="3687200" cy="45130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1200"/>
            </a:pPr>
            <a:r>
              <a:rPr lang="en-US" sz="1333">
                <a:solidFill>
                  <a:srgbClr val="000000"/>
                </a:solidFill>
                <a:latin typeface="Helvetica Neue"/>
                <a:ea typeface="Helvetica Neue"/>
                <a:cs typeface="Helvetica Neue"/>
                <a:sym typeface="Helvetica Neue"/>
              </a:rPr>
              <a:t>Credit: NASA</a:t>
            </a:r>
            <a:endParaRPr sz="1333">
              <a:solidFill>
                <a:srgbClr val="000000"/>
              </a:solidFill>
              <a:latin typeface="Helvetica Neue"/>
              <a:ea typeface="Helvetica Neue"/>
              <a:cs typeface="Helvetica Neue"/>
              <a:sym typeface="Helvetica Neue"/>
            </a:endParaRPr>
          </a:p>
        </p:txBody>
      </p:sp>
      <p:sp>
        <p:nvSpPr>
          <p:cNvPr id="334" name="Google Shape;334;p24"/>
          <p:cNvSpPr txBox="1"/>
          <p:nvPr/>
        </p:nvSpPr>
        <p:spPr>
          <a:xfrm>
            <a:off x="440200" y="5820034"/>
            <a:ext cx="11311600" cy="110814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1400"/>
            </a:pPr>
            <a:r>
              <a:rPr lang="en-US" sz="1867">
                <a:solidFill>
                  <a:srgbClr val="000000"/>
                </a:solidFill>
                <a:latin typeface="Helvetica Neue"/>
                <a:ea typeface="Helvetica Neue"/>
                <a:cs typeface="Helvetica Neue"/>
                <a:sym typeface="Helvetica Neue"/>
              </a:rPr>
              <a:t>A solar eclipse occurs when the Moon moves between the Sun and Earth during the New Moon phase, resulting in the Moon casting a shadow onto the surface of the Earth. </a:t>
            </a:r>
            <a:r>
              <a:rPr lang="en-US" sz="1867">
                <a:solidFill>
                  <a:srgbClr val="000000"/>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Th</a:t>
            </a:r>
            <a:r>
              <a:rPr lang="en-US" sz="1867">
                <a:solidFill>
                  <a:srgbClr val="000000"/>
                </a:solidFill>
                <a:latin typeface="Helvetica Neue"/>
                <a:ea typeface="Helvetica Neue"/>
                <a:cs typeface="Helvetica Neue"/>
                <a:sym typeface="Helvetica Neue"/>
              </a:rPr>
              <a:t>e Moon will either partially or fully block the light of the Sun.</a:t>
            </a:r>
            <a:endParaRPr sz="1867">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8D20-443C-46DA-1DBB-3E354C000A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83B706-AA8A-CDC2-5E2F-7A90EA111D21}"/>
              </a:ext>
            </a:extLst>
          </p:cNvPr>
          <p:cNvSpPr>
            <a:spLocks noGrp="1"/>
          </p:cNvSpPr>
          <p:nvPr>
            <p:ph idx="1"/>
          </p:nvPr>
        </p:nvSpPr>
        <p:spPr/>
        <p:txBody>
          <a:bodyPr/>
          <a:lstStyle/>
          <a:p>
            <a:endParaRPr lang="en-US"/>
          </a:p>
        </p:txBody>
      </p:sp>
      <p:pic>
        <p:nvPicPr>
          <p:cNvPr id="4098" name="Picture 2" descr="Three side-by-side images show (from left to right) a total solar eclipse, an annular solar eclipse, and a partial solar eclipse.">
            <a:extLst>
              <a:ext uri="{FF2B5EF4-FFF2-40B4-BE49-F238E27FC236}">
                <a16:creationId xmlns:a16="http://schemas.microsoft.com/office/drawing/2014/main" id="{990EB278-7321-5ED2-2B84-2CDB22CD5E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198" y="457200"/>
            <a:ext cx="11721603" cy="3916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354094-2E95-88CD-0307-063F60243303}"/>
              </a:ext>
            </a:extLst>
          </p:cNvPr>
          <p:cNvSpPr txBox="1"/>
          <p:nvPr/>
        </p:nvSpPr>
        <p:spPr>
          <a:xfrm>
            <a:off x="1485900" y="5032980"/>
            <a:ext cx="9220200" cy="1569660"/>
          </a:xfrm>
          <a:prstGeom prst="rect">
            <a:avLst/>
          </a:prstGeom>
          <a:noFill/>
        </p:spPr>
        <p:txBody>
          <a:bodyPr wrap="square" rtlCol="0">
            <a:spAutoFit/>
          </a:bodyPr>
          <a:lstStyle/>
          <a:p>
            <a:r>
              <a:rPr lang="en-US" b="0" i="0" dirty="0">
                <a:solidFill>
                  <a:srgbClr val="5A6470"/>
                </a:solidFill>
                <a:effectLst/>
                <a:latin typeface="Metropolis"/>
              </a:rPr>
              <a:t>Total eclipse (left): NASA/MSFC/Joseph Matus</a:t>
            </a:r>
            <a:r>
              <a:rPr lang="en-US" b="0" i="1" dirty="0">
                <a:solidFill>
                  <a:srgbClr val="5A6470"/>
                </a:solidFill>
                <a:effectLst/>
                <a:latin typeface="Metropolis"/>
              </a:rPr>
              <a:t>; </a:t>
            </a:r>
            <a:r>
              <a:rPr lang="en-US" b="0" i="0" dirty="0">
                <a:solidFill>
                  <a:srgbClr val="5A6470"/>
                </a:solidFill>
                <a:effectLst/>
                <a:latin typeface="Metropolis"/>
              </a:rPr>
              <a:t>annular eclipse (center): NASA/Bill Dunford; partial eclipse (right): NASA/Bill Ingalls</a:t>
            </a:r>
            <a:endParaRPr lang="en-US" dirty="0">
              <a:solidFill>
                <a:schemeClr val="bg2"/>
              </a:solidFill>
            </a:endParaRPr>
          </a:p>
        </p:txBody>
      </p:sp>
    </p:spTree>
    <p:extLst>
      <p:ext uri="{BB962C8B-B14F-4D97-AF65-F5344CB8AC3E}">
        <p14:creationId xmlns:p14="http://schemas.microsoft.com/office/powerpoint/2010/main" val="700347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7"/>
          <p:cNvSpPr/>
          <p:nvPr/>
        </p:nvSpPr>
        <p:spPr>
          <a:xfrm>
            <a:off x="7061167" y="4944667"/>
            <a:ext cx="4559200" cy="14160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solidFill>
                <a:srgbClr val="000000"/>
              </a:solidFill>
              <a:latin typeface="Arial"/>
              <a:ea typeface="Arial"/>
              <a:cs typeface="Arial"/>
              <a:sym typeface="Arial"/>
            </a:endParaRPr>
          </a:p>
        </p:txBody>
      </p:sp>
      <p:sp>
        <p:nvSpPr>
          <p:cNvPr id="375" name="Google Shape;375;p27"/>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60933" rIns="121900" bIns="60933" rtlCol="0" anchor="ctr" anchorCtr="0">
            <a:noAutofit/>
          </a:bodyPr>
          <a:lstStyle/>
          <a:p>
            <a:pPr>
              <a:spcBef>
                <a:spcPts val="0"/>
              </a:spcBef>
              <a:spcAft>
                <a:spcPts val="0"/>
              </a:spcAft>
              <a:buSzPts val="1000"/>
            </a:pPr>
            <a:fld id="{00000000-1234-1234-1234-123412341234}" type="slidenum">
              <a:rPr lang="en-US" sz="1333">
                <a:solidFill>
                  <a:schemeClr val="dk2"/>
                </a:solidFill>
                <a:latin typeface="Arial"/>
                <a:ea typeface="Arial"/>
                <a:cs typeface="Arial"/>
                <a:sym typeface="Arial"/>
              </a:rPr>
              <a:pPr>
                <a:spcBef>
                  <a:spcPts val="0"/>
                </a:spcBef>
                <a:spcAft>
                  <a:spcPts val="0"/>
                </a:spcAft>
                <a:buSzPts val="1000"/>
              </a:pPr>
              <a:t>12</a:t>
            </a:fld>
            <a:endParaRPr sz="1333">
              <a:solidFill>
                <a:schemeClr val="dk2"/>
              </a:solidFill>
              <a:latin typeface="Arial"/>
              <a:ea typeface="Arial"/>
              <a:cs typeface="Arial"/>
              <a:sym typeface="Arial"/>
            </a:endParaRPr>
          </a:p>
        </p:txBody>
      </p:sp>
      <p:sp>
        <p:nvSpPr>
          <p:cNvPr id="376" name="Google Shape;376;p27"/>
          <p:cNvSpPr txBox="1"/>
          <p:nvPr/>
        </p:nvSpPr>
        <p:spPr>
          <a:xfrm>
            <a:off x="0" y="1068767"/>
            <a:ext cx="12116000" cy="77953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1500"/>
            </a:pPr>
            <a:r>
              <a:rPr lang="en-US" sz="1733">
                <a:solidFill>
                  <a:schemeClr val="dk1"/>
                </a:solidFill>
                <a:latin typeface="Helvetica Neue"/>
                <a:ea typeface="Helvetica Neue"/>
                <a:cs typeface="Helvetica Neue"/>
                <a:sym typeface="Helvetica Neue"/>
              </a:rPr>
              <a:t>On Saturday, October 14, 2023, viewers will experience an </a:t>
            </a:r>
            <a:r>
              <a:rPr lang="en-US" sz="1733" b="1">
                <a:solidFill>
                  <a:schemeClr val="dk1"/>
                </a:solidFill>
                <a:latin typeface="Helvetica Neue"/>
                <a:ea typeface="Helvetica Neue"/>
                <a:cs typeface="Helvetica Neue"/>
                <a:sym typeface="Helvetica Neue"/>
              </a:rPr>
              <a:t>annular solar eclipse</a:t>
            </a:r>
            <a:r>
              <a:rPr lang="en-US" sz="1733">
                <a:solidFill>
                  <a:schemeClr val="dk1"/>
                </a:solidFill>
                <a:latin typeface="Helvetica Neue"/>
                <a:ea typeface="Helvetica Neue"/>
                <a:cs typeface="Helvetica Neue"/>
                <a:sym typeface="Helvetica Neue"/>
              </a:rPr>
              <a:t>. You may also be familiar with a total solar eclipse. We experienced this in the U.S. in 2017 and will experience this again on Monday, April 8, 2024.</a:t>
            </a:r>
            <a:r>
              <a:rPr lang="en-US" sz="1733">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 </a:t>
            </a:r>
            <a:r>
              <a:rPr lang="en-US" sz="1733">
                <a:solidFill>
                  <a:schemeClr val="dk1"/>
                </a:solidFill>
                <a:latin typeface="Helvetica Neue"/>
                <a:ea typeface="Helvetica Neue"/>
                <a:cs typeface="Helvetica Neue"/>
                <a:sym typeface="Helvetica Neue"/>
              </a:rPr>
              <a:t> </a:t>
            </a:r>
            <a:endParaRPr sz="1733">
              <a:solidFill>
                <a:schemeClr val="dk1"/>
              </a:solidFill>
              <a:latin typeface="Helvetica Neue"/>
              <a:ea typeface="Helvetica Neue"/>
              <a:cs typeface="Helvetica Neue"/>
              <a:sym typeface="Helvetica Neue"/>
            </a:endParaRPr>
          </a:p>
        </p:txBody>
      </p:sp>
      <p:sp>
        <p:nvSpPr>
          <p:cNvPr id="377" name="Google Shape;377;p27"/>
          <p:cNvSpPr txBox="1"/>
          <p:nvPr/>
        </p:nvSpPr>
        <p:spPr>
          <a:xfrm>
            <a:off x="134367" y="363067"/>
            <a:ext cx="11588800" cy="635968"/>
          </a:xfrm>
          <a:prstGeom prst="rect">
            <a:avLst/>
          </a:prstGeom>
          <a:noFill/>
          <a:ln>
            <a:noFill/>
          </a:ln>
        </p:spPr>
        <p:txBody>
          <a:bodyPr spcFirstLastPara="1" wrap="square" lIns="121900" tIns="121900" rIns="121900" bIns="121900" anchor="t" anchorCtr="0">
            <a:spAutoFit/>
          </a:bodyPr>
          <a:lstStyle/>
          <a:p>
            <a:pPr>
              <a:spcBef>
                <a:spcPts val="0"/>
              </a:spcBef>
              <a:spcAft>
                <a:spcPts val="0"/>
              </a:spcAft>
              <a:buClr>
                <a:srgbClr val="000000"/>
              </a:buClr>
              <a:buSzPts val="2000"/>
            </a:pPr>
            <a:r>
              <a:rPr lang="en-US" sz="2533" b="1">
                <a:solidFill>
                  <a:schemeClr val="dk1"/>
                </a:solidFill>
                <a:latin typeface="Helvetica Neue"/>
                <a:ea typeface="Helvetica Neue"/>
                <a:cs typeface="Helvetica Neue"/>
                <a:sym typeface="Helvetica Neue"/>
              </a:rPr>
              <a:t>What Is the Difference Between an Annular and a Total Solar Eclipse? </a:t>
            </a:r>
            <a:endParaRPr sz="2533" b="1">
              <a:solidFill>
                <a:schemeClr val="dk1"/>
              </a:solidFill>
              <a:latin typeface="Helvetica Neue"/>
              <a:ea typeface="Helvetica Neue"/>
              <a:cs typeface="Helvetica Neue"/>
              <a:sym typeface="Helvetica Neue"/>
            </a:endParaRPr>
          </a:p>
        </p:txBody>
      </p:sp>
      <p:sp>
        <p:nvSpPr>
          <p:cNvPr id="378" name="Google Shape;378;p27"/>
          <p:cNvSpPr txBox="1"/>
          <p:nvPr/>
        </p:nvSpPr>
        <p:spPr>
          <a:xfrm>
            <a:off x="187800" y="5036134"/>
            <a:ext cx="6286400" cy="131288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1200"/>
            </a:pPr>
            <a:r>
              <a:rPr lang="en-US" sz="1733">
                <a:solidFill>
                  <a:schemeClr val="dk1"/>
                </a:solidFill>
                <a:latin typeface="Helvetica Neue"/>
                <a:ea typeface="Helvetica Neue"/>
                <a:cs typeface="Helvetica Neue"/>
                <a:sym typeface="Helvetica Neue"/>
              </a:rPr>
              <a:t>From left to right, these images show a total solar eclipse, annular solar eclipse, and partial solar eclipse. A hybrid eclipse appears as either a total or an annular eclipse (the left and middle images), depending on the observer’s location.</a:t>
            </a:r>
            <a:endParaRPr sz="1733">
              <a:solidFill>
                <a:schemeClr val="dk1"/>
              </a:solidFill>
              <a:latin typeface="Helvetica Neue"/>
              <a:ea typeface="Helvetica Neue"/>
              <a:cs typeface="Helvetica Neue"/>
              <a:sym typeface="Helvetica Neue"/>
            </a:endParaRPr>
          </a:p>
        </p:txBody>
      </p:sp>
      <p:sp>
        <p:nvSpPr>
          <p:cNvPr id="379" name="Google Shape;379;p27"/>
          <p:cNvSpPr txBox="1"/>
          <p:nvPr/>
        </p:nvSpPr>
        <p:spPr>
          <a:xfrm>
            <a:off x="101567" y="6351400"/>
            <a:ext cx="116544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buClr>
                <a:schemeClr val="dk1"/>
              </a:buClr>
              <a:buSzPts val="1100"/>
            </a:pPr>
            <a:r>
              <a:rPr lang="en-US" sz="1333">
                <a:solidFill>
                  <a:schemeClr val="dk1"/>
                </a:solidFill>
                <a:latin typeface="Helvetica Neue"/>
                <a:ea typeface="Helvetica Neue"/>
                <a:cs typeface="Helvetica Neue"/>
                <a:sym typeface="Helvetica Neue"/>
              </a:rPr>
              <a:t>*An additional training will be held prior to the 2024 total solar eclipse. That training will cover topics specific to the 2024 total solar eclipse.</a:t>
            </a:r>
            <a:endParaRPr sz="1733">
              <a:solidFill>
                <a:srgbClr val="000000"/>
              </a:solidFill>
              <a:latin typeface="Arial"/>
              <a:ea typeface="Arial"/>
              <a:cs typeface="Arial"/>
              <a:sym typeface="Arial"/>
            </a:endParaRPr>
          </a:p>
        </p:txBody>
      </p:sp>
      <p:sp>
        <p:nvSpPr>
          <p:cNvPr id="380" name="Google Shape;380;p27"/>
          <p:cNvSpPr txBox="1"/>
          <p:nvPr/>
        </p:nvSpPr>
        <p:spPr>
          <a:xfrm>
            <a:off x="8607100" y="1697334"/>
            <a:ext cx="3635200" cy="279098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1400"/>
            </a:pPr>
            <a:r>
              <a:rPr lang="en-US" sz="1867">
                <a:solidFill>
                  <a:schemeClr val="dk1"/>
                </a:solidFill>
                <a:latin typeface="Helvetica Neue"/>
                <a:ea typeface="Helvetica Neue"/>
                <a:cs typeface="Helvetica Neue"/>
                <a:sym typeface="Helvetica Neue"/>
              </a:rPr>
              <a:t>There is a key difference between these solar eclipses. During an annular solar eclipse, the Moon is farther away. It does not block the entire view of the Sun. During a total solar eclipse, the Moon blocks the entire Sun.</a:t>
            </a:r>
            <a:r>
              <a:rPr lang="en-US" sz="1867" b="1">
                <a:solidFill>
                  <a:schemeClr val="dk1"/>
                </a:solidFill>
                <a:latin typeface="Helvetica Neue"/>
                <a:ea typeface="Helvetica Neue"/>
                <a:cs typeface="Helvetica Neue"/>
                <a:sym typeface="Helvetica Neue"/>
              </a:rPr>
              <a:t> Find More: </a:t>
            </a:r>
            <a:r>
              <a:rPr lang="en-US" sz="1600" u="sng">
                <a:solidFill>
                  <a:schemeClr val="hlink"/>
                </a:solidFill>
                <a:latin typeface="Helvetica Neue"/>
                <a:ea typeface="Helvetica Neue"/>
                <a:cs typeface="Helvetica Neue"/>
                <a:sym typeface="Helvetica Neue"/>
                <a:hlinkClick r:id="rId3"/>
              </a:rPr>
              <a:t>solarsystem.nasa.gov/eclipses/2023</a:t>
            </a:r>
            <a:endParaRPr sz="1600">
              <a:solidFill>
                <a:srgbClr val="000000"/>
              </a:solidFill>
              <a:latin typeface="Arial"/>
              <a:ea typeface="Arial"/>
              <a:cs typeface="Arial"/>
              <a:sym typeface="Arial"/>
            </a:endParaRPr>
          </a:p>
        </p:txBody>
      </p:sp>
      <p:sp>
        <p:nvSpPr>
          <p:cNvPr id="381" name="Google Shape;381;p27"/>
          <p:cNvSpPr txBox="1"/>
          <p:nvPr/>
        </p:nvSpPr>
        <p:spPr>
          <a:xfrm>
            <a:off x="8379300" y="4942801"/>
            <a:ext cx="3241200" cy="1228501"/>
          </a:xfrm>
          <a:prstGeom prst="rect">
            <a:avLst/>
          </a:prstGeom>
          <a:noFill/>
          <a:ln>
            <a:noFill/>
          </a:ln>
        </p:spPr>
        <p:txBody>
          <a:bodyPr spcFirstLastPara="1" wrap="square" lIns="121900" tIns="121900" rIns="121900" bIns="121900" anchor="t" anchorCtr="0">
            <a:spAutoFit/>
          </a:bodyPr>
          <a:lstStyle/>
          <a:p>
            <a:pPr>
              <a:spcBef>
                <a:spcPts val="1867"/>
              </a:spcBef>
              <a:spcAft>
                <a:spcPts val="0"/>
              </a:spcAft>
              <a:buClr>
                <a:schemeClr val="dk1"/>
              </a:buClr>
              <a:buSzPts val="1100"/>
            </a:pPr>
            <a:r>
              <a:rPr lang="en-US" sz="1600">
                <a:solidFill>
                  <a:schemeClr val="dk1"/>
                </a:solidFill>
                <a:latin typeface="Helvetica Neue"/>
                <a:ea typeface="Helvetica Neue"/>
                <a:cs typeface="Helvetica Neue"/>
                <a:sym typeface="Helvetica Neue"/>
              </a:rPr>
              <a:t>There are other types of eclipses called lunar eclipses. Find More: </a:t>
            </a:r>
            <a:r>
              <a:rPr lang="en-US" sz="1200" u="sng">
                <a:solidFill>
                  <a:schemeClr val="accent5"/>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moon.nasa.gov/moon-in-motion/eclipses</a:t>
            </a:r>
            <a:r>
              <a:rPr lang="en-US" sz="1600">
                <a:solidFill>
                  <a:schemeClr val="dk1"/>
                </a:solidFill>
                <a:latin typeface="Helvetica Neue"/>
                <a:ea typeface="Helvetica Neue"/>
                <a:cs typeface="Helvetica Neue"/>
                <a:sym typeface="Helvetica Neue"/>
              </a:rPr>
              <a:t> </a:t>
            </a:r>
            <a:endParaRPr sz="1600">
              <a:solidFill>
                <a:srgbClr val="000000"/>
              </a:solidFill>
              <a:latin typeface="Helvetica Neue"/>
              <a:ea typeface="Helvetica Neue"/>
              <a:cs typeface="Helvetica Neue"/>
              <a:sym typeface="Helvetica Neue"/>
            </a:endParaRPr>
          </a:p>
        </p:txBody>
      </p:sp>
      <p:pic>
        <p:nvPicPr>
          <p:cNvPr id="382" name="Google Shape;382;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60101" y="5048184"/>
            <a:ext cx="1219199" cy="1208955"/>
          </a:xfrm>
          <a:prstGeom prst="rect">
            <a:avLst/>
          </a:prstGeom>
          <a:noFill/>
          <a:ln>
            <a:noFill/>
          </a:ln>
        </p:spPr>
      </p:pic>
      <p:sp>
        <p:nvSpPr>
          <p:cNvPr id="383" name="Google Shape;383;p27"/>
          <p:cNvSpPr txBox="1"/>
          <p:nvPr/>
        </p:nvSpPr>
        <p:spPr>
          <a:xfrm>
            <a:off x="8379304" y="6101898"/>
            <a:ext cx="30956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buClr>
                <a:srgbClr val="000000"/>
              </a:buClr>
              <a:buSzPts val="700"/>
            </a:pPr>
            <a:r>
              <a:rPr lang="en-US" sz="1333">
                <a:solidFill>
                  <a:schemeClr val="dk1"/>
                </a:solidFill>
                <a:latin typeface="Helvetica Neue"/>
                <a:ea typeface="Helvetica Neue"/>
                <a:cs typeface="Helvetica Neue"/>
                <a:sym typeface="Helvetica Neue"/>
              </a:rPr>
              <a:t>Credit: NASA/SVS</a:t>
            </a:r>
            <a:endParaRPr sz="1333">
              <a:solidFill>
                <a:srgbClr val="000000"/>
              </a:solidFill>
              <a:latin typeface="Helvetica Neue"/>
              <a:ea typeface="Helvetica Neue"/>
              <a:cs typeface="Helvetica Neue"/>
              <a:sym typeface="Helvetica Neue"/>
            </a:endParaRPr>
          </a:p>
        </p:txBody>
      </p:sp>
      <p:pic>
        <p:nvPicPr>
          <p:cNvPr id="384" name="Google Shape;384;p27"/>
          <p:cNvPicPr preferRelativeResize="0"/>
          <p:nvPr/>
        </p:nvPicPr>
        <p:blipFill rotWithShape="1">
          <a:blip r:embed="rId6">
            <a:alphaModFix/>
          </a:blip>
          <a:srcRect/>
          <a:stretch/>
        </p:blipFill>
        <p:spPr>
          <a:xfrm>
            <a:off x="187810" y="1848765"/>
            <a:ext cx="8419295" cy="2813017"/>
          </a:xfrm>
          <a:prstGeom prst="rect">
            <a:avLst/>
          </a:prstGeom>
          <a:noFill/>
          <a:ln>
            <a:noFill/>
          </a:ln>
        </p:spPr>
      </p:pic>
      <p:sp>
        <p:nvSpPr>
          <p:cNvPr id="385" name="Google Shape;385;p27"/>
          <p:cNvSpPr txBox="1"/>
          <p:nvPr/>
        </p:nvSpPr>
        <p:spPr>
          <a:xfrm>
            <a:off x="-361967" y="4548909"/>
            <a:ext cx="39452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900"/>
            </a:pPr>
            <a:r>
              <a:rPr lang="en-US" sz="1200">
                <a:solidFill>
                  <a:srgbClr val="000000"/>
                </a:solidFill>
                <a:latin typeface="Helvetica Neue"/>
                <a:ea typeface="Helvetica Neue"/>
                <a:cs typeface="Helvetica Neue"/>
                <a:sym typeface="Helvetica Neue"/>
              </a:rPr>
              <a:t>Credit: NASA/MSFC/Joseph Matus</a:t>
            </a:r>
            <a:endParaRPr sz="1200">
              <a:solidFill>
                <a:srgbClr val="000000"/>
              </a:solidFill>
              <a:latin typeface="Helvetica Neue"/>
              <a:ea typeface="Helvetica Neue"/>
              <a:cs typeface="Helvetica Neue"/>
              <a:sym typeface="Helvetica Neue"/>
            </a:endParaRPr>
          </a:p>
        </p:txBody>
      </p:sp>
      <p:sp>
        <p:nvSpPr>
          <p:cNvPr id="386" name="Google Shape;386;p27"/>
          <p:cNvSpPr txBox="1"/>
          <p:nvPr/>
        </p:nvSpPr>
        <p:spPr>
          <a:xfrm>
            <a:off x="2684051" y="4548909"/>
            <a:ext cx="34268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900"/>
            </a:pPr>
            <a:r>
              <a:rPr lang="en-US" sz="1200">
                <a:solidFill>
                  <a:srgbClr val="000000"/>
                </a:solidFill>
                <a:latin typeface="Helvetica Neue"/>
                <a:ea typeface="Helvetica Neue"/>
                <a:cs typeface="Helvetica Neue"/>
                <a:sym typeface="Helvetica Neue"/>
              </a:rPr>
              <a:t>Credit: NASA/Bill Dunford</a:t>
            </a:r>
            <a:endParaRPr sz="1200">
              <a:solidFill>
                <a:srgbClr val="000000"/>
              </a:solidFill>
              <a:latin typeface="Helvetica Neue"/>
              <a:ea typeface="Helvetica Neue"/>
              <a:cs typeface="Helvetica Neue"/>
              <a:sym typeface="Helvetica Neue"/>
            </a:endParaRPr>
          </a:p>
        </p:txBody>
      </p:sp>
      <p:sp>
        <p:nvSpPr>
          <p:cNvPr id="387" name="Google Shape;387;p27"/>
          <p:cNvSpPr txBox="1"/>
          <p:nvPr/>
        </p:nvSpPr>
        <p:spPr>
          <a:xfrm>
            <a:off x="5652105" y="4548909"/>
            <a:ext cx="3426800" cy="430847"/>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900"/>
            </a:pPr>
            <a:r>
              <a:rPr lang="en-US" sz="1200">
                <a:solidFill>
                  <a:srgbClr val="000000"/>
                </a:solidFill>
                <a:latin typeface="Helvetica Neue"/>
                <a:ea typeface="Helvetica Neue"/>
                <a:cs typeface="Helvetica Neue"/>
                <a:sym typeface="Helvetica Neue"/>
              </a:rPr>
              <a:t>Credit: NASA/Bill Ingalls</a:t>
            </a:r>
            <a:endParaRPr sz="1200">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4"/>
        <p:cNvGrpSpPr/>
        <p:nvPr/>
      </p:nvGrpSpPr>
      <p:grpSpPr>
        <a:xfrm>
          <a:off x="0" y="0"/>
          <a:ext cx="0" cy="0"/>
          <a:chOff x="0" y="0"/>
          <a:chExt cx="0" cy="0"/>
        </a:xfrm>
      </p:grpSpPr>
      <p:pic>
        <p:nvPicPr>
          <p:cNvPr id="115" name="Google Shape;115;p7"/>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16" name="Google Shape;116;p7"/>
          <p:cNvSpPr txBox="1">
            <a:spLocks noGrp="1"/>
          </p:cNvSpPr>
          <p:nvPr>
            <p:ph type="title"/>
          </p:nvPr>
        </p:nvSpPr>
        <p:spPr>
          <a:xfrm>
            <a:off x="359441" y="317005"/>
            <a:ext cx="4110503" cy="1243129"/>
          </a:xfrm>
          <a:prstGeom prst="rect">
            <a:avLst/>
          </a:prstGeom>
          <a:noFill/>
          <a:ln>
            <a:noFill/>
          </a:ln>
        </p:spPr>
        <p:txBody>
          <a:bodyPr spcFirstLastPara="1" vert="horz" wrap="square" lIns="0" tIns="11906" rIns="0" bIns="0" numCol="1" anchor="t" anchorCtr="0" compatLnSpc="1">
            <a:prstTxWarp prst="textNoShape">
              <a:avLst/>
            </a:prstTxWarp>
            <a:spAutoFit/>
          </a:bodyPr>
          <a:lstStyle/>
          <a:p>
            <a:pPr marL="9525" algn="l">
              <a:spcBef>
                <a:spcPts val="0"/>
              </a:spcBef>
              <a:spcAft>
                <a:spcPts val="0"/>
              </a:spcAft>
              <a:buSzPts val="1400"/>
            </a:pPr>
            <a:r>
              <a:rPr lang="en-US" sz="4000" b="1" dirty="0">
                <a:solidFill>
                  <a:schemeClr val="dk1"/>
                </a:solidFill>
                <a:ea typeface="Arial"/>
                <a:cs typeface="Arial"/>
                <a:sym typeface="Arial"/>
              </a:rPr>
              <a:t>So</a:t>
            </a:r>
            <a:r>
              <a:rPr lang="en-US" sz="4000" dirty="0"/>
              <a:t> what’s going on?</a:t>
            </a:r>
            <a:endParaRPr sz="4000" dirty="0"/>
          </a:p>
        </p:txBody>
      </p:sp>
      <p:sp>
        <p:nvSpPr>
          <p:cNvPr id="117" name="Google Shape;117;p7"/>
          <p:cNvSpPr txBox="1"/>
          <p:nvPr/>
        </p:nvSpPr>
        <p:spPr>
          <a:xfrm>
            <a:off x="328146" y="2882838"/>
            <a:ext cx="5605463" cy="1256113"/>
          </a:xfrm>
          <a:prstGeom prst="rect">
            <a:avLst/>
          </a:prstGeom>
          <a:noFill/>
          <a:ln>
            <a:noFill/>
          </a:ln>
        </p:spPr>
        <p:txBody>
          <a:bodyPr spcFirstLastPara="1" wrap="square" lIns="0" tIns="9525" rIns="0" bIns="0" anchor="t" anchorCtr="0">
            <a:spAutoFit/>
          </a:bodyPr>
          <a:lstStyle/>
          <a:p>
            <a:pPr marL="9525" marR="3810">
              <a:spcBef>
                <a:spcPts val="0"/>
              </a:spcBef>
              <a:spcAft>
                <a:spcPts val="0"/>
              </a:spcAft>
              <a:buClr>
                <a:srgbClr val="000000"/>
              </a:buClr>
              <a:buSzPts val="3600"/>
            </a:pPr>
            <a:r>
              <a:rPr lang="en-US" sz="2700" b="1" dirty="0">
                <a:solidFill>
                  <a:srgbClr val="FFFFFF"/>
                </a:solidFill>
                <a:latin typeface="Open Sans SemiBold"/>
                <a:ea typeface="Open Sans SemiBold"/>
                <a:cs typeface="Open Sans SemiBold"/>
                <a:sym typeface="Open Sans SemiBold"/>
              </a:rPr>
              <a:t>The Moon gets in front of the Sun, casting a shadow on the Earth.</a:t>
            </a:r>
            <a:r>
              <a:rPr lang="en-US" sz="2700" b="1" dirty="0">
                <a:solidFill>
                  <a:srgbClr val="000000"/>
                </a:solidFill>
                <a:latin typeface="Open Sans SemiBold"/>
                <a:ea typeface="Open Sans SemiBold"/>
                <a:cs typeface="Open Sans SemiBold"/>
                <a:sym typeface="Open Sans SemiBold"/>
              </a:rPr>
              <a:t> </a:t>
            </a:r>
            <a:r>
              <a:rPr lang="en-US" sz="2700" b="1" dirty="0">
                <a:solidFill>
                  <a:srgbClr val="FFFFFF"/>
                </a:solidFill>
                <a:latin typeface="Open Sans SemiBold"/>
                <a:ea typeface="Open Sans SemiBold"/>
                <a:cs typeface="Open Sans SemiBold"/>
                <a:sym typeface="Open Sans SemiBold"/>
              </a:rPr>
              <a:t>The end.</a:t>
            </a:r>
            <a:endParaRPr sz="2700" b="1" dirty="0">
              <a:solidFill>
                <a:srgbClr val="000000"/>
              </a:solidFill>
              <a:latin typeface="Open Sans SemiBold"/>
              <a:ea typeface="Open Sans SemiBold"/>
              <a:cs typeface="Open Sans SemiBold"/>
              <a:sym typeface="Open Sans SemiBold"/>
            </a:endParaRPr>
          </a:p>
        </p:txBody>
      </p:sp>
      <p:grpSp>
        <p:nvGrpSpPr>
          <p:cNvPr id="118" name="Google Shape;118;p7"/>
          <p:cNvGrpSpPr/>
          <p:nvPr/>
        </p:nvGrpSpPr>
        <p:grpSpPr>
          <a:xfrm>
            <a:off x="6193403" y="597556"/>
            <a:ext cx="5660927" cy="5662893"/>
            <a:chOff x="8257870" y="796741"/>
            <a:chExt cx="7547902" cy="7550524"/>
          </a:xfrm>
        </p:grpSpPr>
        <p:pic>
          <p:nvPicPr>
            <p:cNvPr id="119" name="Google Shape;119;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57870" y="796741"/>
              <a:ext cx="7547902" cy="7550524"/>
            </a:xfrm>
            <a:prstGeom prst="rect">
              <a:avLst/>
            </a:prstGeom>
            <a:noFill/>
            <a:ln>
              <a:noFill/>
            </a:ln>
          </p:spPr>
        </p:pic>
        <p:pic>
          <p:nvPicPr>
            <p:cNvPr id="120" name="Google Shape;120;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435639" y="2082526"/>
              <a:ext cx="433063" cy="433063"/>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802F-3EAA-E1A4-051B-31A775DFD94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E4F94B-9106-5016-E5C4-2B46F8F089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F216AB-C36A-F8AB-A99A-7619D3FB2B5E}"/>
              </a:ext>
            </a:extLst>
          </p:cNvPr>
          <p:cNvSpPr>
            <a:spLocks noGrp="1"/>
          </p:cNvSpPr>
          <p:nvPr>
            <p:ph type="sldNum" idx="12"/>
          </p:nvPr>
        </p:nvSpPr>
        <p:spPr/>
        <p:txBody>
          <a:bodyPr/>
          <a:lstStyle/>
          <a:p>
            <a:pPr>
              <a:spcAft>
                <a:spcPts val="0"/>
              </a:spcAft>
            </a:pPr>
            <a:fld id="{00000000-1234-1234-1234-123412341234}" type="slidenum">
              <a:rPr lang="en-US" smtClean="0"/>
              <a:pPr>
                <a:spcAft>
                  <a:spcPts val="0"/>
                </a:spcAft>
              </a:pPr>
              <a:t>14</a:t>
            </a:fld>
            <a:endParaRPr lang="en-US"/>
          </a:p>
        </p:txBody>
      </p:sp>
      <p:pic>
        <p:nvPicPr>
          <p:cNvPr id="2050" name="Picture 2" descr="Total Solar Eclipse &amp; Path of Totality">
            <a:extLst>
              <a:ext uri="{FF2B5EF4-FFF2-40B4-BE49-F238E27FC236}">
                <a16:creationId xmlns:a16="http://schemas.microsoft.com/office/drawing/2014/main" id="{6F6F598A-E9EF-FF78-059E-062CCAE129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1" y="-21219"/>
            <a:ext cx="10331334" cy="68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86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24"/>
        <p:cNvGrpSpPr/>
        <p:nvPr/>
      </p:nvGrpSpPr>
      <p:grpSpPr>
        <a:xfrm>
          <a:off x="0" y="0"/>
          <a:ext cx="0" cy="0"/>
          <a:chOff x="0" y="0"/>
          <a:chExt cx="0" cy="0"/>
        </a:xfrm>
      </p:grpSpPr>
      <p:pic>
        <p:nvPicPr>
          <p:cNvPr id="125" name="Google Shape;125;p8"/>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26" name="Google Shape;126;p8"/>
          <p:cNvSpPr txBox="1">
            <a:spLocks noGrp="1"/>
          </p:cNvSpPr>
          <p:nvPr>
            <p:ph type="title"/>
          </p:nvPr>
        </p:nvSpPr>
        <p:spPr>
          <a:xfrm>
            <a:off x="328146" y="274281"/>
            <a:ext cx="5660927" cy="1450012"/>
          </a:xfrm>
          <a:prstGeom prst="rect">
            <a:avLst/>
          </a:prstGeom>
          <a:noFill/>
          <a:ln>
            <a:noFill/>
          </a:ln>
        </p:spPr>
        <p:txBody>
          <a:bodyPr spcFirstLastPara="1" vert="horz" wrap="square" lIns="0" tIns="9525" rIns="0" bIns="0" numCol="1" anchor="t" anchorCtr="0" compatLnSpc="1">
            <a:prstTxWarp prst="textNoShape">
              <a:avLst/>
            </a:prstTxWarp>
            <a:spAutoFit/>
          </a:bodyPr>
          <a:lstStyle/>
          <a:p>
            <a:pPr marL="9525" algn="l">
              <a:lnSpc>
                <a:spcPct val="117312"/>
              </a:lnSpc>
              <a:spcBef>
                <a:spcPts val="0"/>
              </a:spcBef>
              <a:spcAft>
                <a:spcPts val="0"/>
              </a:spcAft>
              <a:buSzPts val="1400"/>
            </a:pPr>
            <a:r>
              <a:rPr lang="en-US" sz="3600" dirty="0"/>
              <a:t>Not so fast.</a:t>
            </a:r>
            <a:endParaRPr sz="3600" dirty="0"/>
          </a:p>
          <a:p>
            <a:pPr marL="9525" algn="l">
              <a:lnSpc>
                <a:spcPct val="116605"/>
              </a:lnSpc>
              <a:spcBef>
                <a:spcPts val="0"/>
              </a:spcBef>
              <a:spcAft>
                <a:spcPts val="0"/>
              </a:spcAft>
              <a:buSzPts val="1400"/>
            </a:pPr>
            <a:r>
              <a:rPr lang="en-US" dirty="0"/>
              <a:t>We have questions!</a:t>
            </a:r>
            <a:endParaRPr dirty="0"/>
          </a:p>
        </p:txBody>
      </p:sp>
      <p:grpSp>
        <p:nvGrpSpPr>
          <p:cNvPr id="127" name="Google Shape;127;p8"/>
          <p:cNvGrpSpPr/>
          <p:nvPr/>
        </p:nvGrpSpPr>
        <p:grpSpPr>
          <a:xfrm>
            <a:off x="6193403" y="597556"/>
            <a:ext cx="5660927" cy="5662893"/>
            <a:chOff x="8257870" y="796741"/>
            <a:chExt cx="7547902" cy="7550524"/>
          </a:xfrm>
        </p:grpSpPr>
        <p:pic>
          <p:nvPicPr>
            <p:cNvPr id="128" name="Google Shape;128;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57870" y="796741"/>
              <a:ext cx="7547902" cy="7550524"/>
            </a:xfrm>
            <a:prstGeom prst="rect">
              <a:avLst/>
            </a:prstGeom>
            <a:noFill/>
            <a:ln>
              <a:noFill/>
            </a:ln>
          </p:spPr>
        </p:pic>
        <p:pic>
          <p:nvPicPr>
            <p:cNvPr id="129" name="Google Shape;129;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435639" y="2082526"/>
              <a:ext cx="433063" cy="433063"/>
            </a:xfrm>
            <a:prstGeom prst="rect">
              <a:avLst/>
            </a:prstGeom>
            <a:noFill/>
            <a:ln>
              <a:noFill/>
            </a:ln>
          </p:spPr>
        </p:pic>
      </p:grpSp>
      <p:sp>
        <p:nvSpPr>
          <p:cNvPr id="130" name="Google Shape;130;p8"/>
          <p:cNvSpPr txBox="1"/>
          <p:nvPr/>
        </p:nvSpPr>
        <p:spPr>
          <a:xfrm>
            <a:off x="328146" y="2730039"/>
            <a:ext cx="5004911" cy="1735079"/>
          </a:xfrm>
          <a:prstGeom prst="rect">
            <a:avLst/>
          </a:prstGeom>
          <a:noFill/>
          <a:ln>
            <a:noFill/>
          </a:ln>
        </p:spPr>
        <p:txBody>
          <a:bodyPr spcFirstLastPara="1" wrap="square" lIns="0" tIns="163819" rIns="0" bIns="0" anchor="t" anchorCtr="0">
            <a:spAutoFit/>
          </a:bodyPr>
          <a:lstStyle/>
          <a:p>
            <a:pPr marL="228594" indent="-219070">
              <a:spcBef>
                <a:spcPts val="0"/>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Why are solar eclipses rare?</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Why are there different kinds of eclipses?</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What’s the big deal with “totality”?</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Is this entire exercise fraught with danger?!</a:t>
            </a:r>
            <a:endParaRPr sz="1800">
              <a:solidFill>
                <a:srgbClr val="000000"/>
              </a:solidFill>
              <a:latin typeface="Open Sans SemiBold"/>
              <a:ea typeface="Open Sans SemiBold"/>
              <a:cs typeface="Open Sans SemiBold"/>
              <a:sym typeface="Open Sa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5"/>
        <p:cNvGrpSpPr/>
        <p:nvPr/>
      </p:nvGrpSpPr>
      <p:grpSpPr>
        <a:xfrm>
          <a:off x="0" y="0"/>
          <a:ext cx="0" cy="0"/>
          <a:chOff x="0" y="0"/>
          <a:chExt cx="0" cy="0"/>
        </a:xfrm>
      </p:grpSpPr>
      <p:pic>
        <p:nvPicPr>
          <p:cNvPr id="136" name="Google Shape;136;p9"/>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37" name="Google Shape;137;p9"/>
          <p:cNvSpPr txBox="1">
            <a:spLocks noGrp="1"/>
          </p:cNvSpPr>
          <p:nvPr>
            <p:ph type="title"/>
          </p:nvPr>
        </p:nvSpPr>
        <p:spPr>
          <a:xfrm>
            <a:off x="328145" y="914400"/>
            <a:ext cx="3557925" cy="563616"/>
          </a:xfrm>
          <a:prstGeom prst="rect">
            <a:avLst/>
          </a:prstGeom>
          <a:noFill/>
          <a:ln>
            <a:noFill/>
          </a:ln>
        </p:spPr>
        <p:txBody>
          <a:bodyPr spcFirstLastPara="1" vert="horz" wrap="square" lIns="0" tIns="9525" rIns="0" bIns="0" numCol="1" anchor="t" anchorCtr="0" compatLnSpc="1">
            <a:prstTxWarp prst="textNoShape">
              <a:avLst/>
            </a:prstTxWarp>
            <a:spAutoFit/>
          </a:bodyPr>
          <a:lstStyle/>
          <a:p>
            <a:pPr marL="9525" algn="l">
              <a:spcBef>
                <a:spcPts val="0"/>
              </a:spcBef>
              <a:spcAft>
                <a:spcPts val="0"/>
              </a:spcAft>
              <a:buSzPts val="1400"/>
            </a:pPr>
            <a:r>
              <a:rPr lang="en-US" sz="3600"/>
              <a:t>Why	so rare?</a:t>
            </a:r>
            <a:endParaRPr sz="3600"/>
          </a:p>
        </p:txBody>
      </p:sp>
      <p:grpSp>
        <p:nvGrpSpPr>
          <p:cNvPr id="138" name="Google Shape;138;p9"/>
          <p:cNvGrpSpPr/>
          <p:nvPr/>
        </p:nvGrpSpPr>
        <p:grpSpPr>
          <a:xfrm>
            <a:off x="8958302" y="242647"/>
            <a:ext cx="1980760" cy="1980760"/>
            <a:chOff x="13631196" y="25987"/>
            <a:chExt cx="2161316" cy="2161316"/>
          </a:xfrm>
        </p:grpSpPr>
        <p:pic>
          <p:nvPicPr>
            <p:cNvPr id="139" name="Google Shape;139;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800107" y="155920"/>
              <a:ext cx="1801090" cy="1801716"/>
            </a:xfrm>
            <a:prstGeom prst="rect">
              <a:avLst/>
            </a:prstGeom>
            <a:noFill/>
            <a:ln>
              <a:noFill/>
            </a:ln>
          </p:spPr>
        </p:pic>
        <p:sp>
          <p:nvSpPr>
            <p:cNvPr id="140" name="Google Shape;140;p9"/>
            <p:cNvSpPr/>
            <p:nvPr/>
          </p:nvSpPr>
          <p:spPr>
            <a:xfrm>
              <a:off x="13774119" y="129931"/>
              <a:ext cx="1853727" cy="1853727"/>
            </a:xfrm>
            <a:custGeom>
              <a:avLst/>
              <a:gdLst/>
              <a:ahLst/>
              <a:cxnLst/>
              <a:rect l="l" t="t" r="r" b="b"/>
              <a:pathLst>
                <a:path w="6322059" h="6322059" extrusionOk="0">
                  <a:moveTo>
                    <a:pt x="641934" y="0"/>
                  </a:moveTo>
                  <a:lnTo>
                    <a:pt x="5679998" y="0"/>
                  </a:lnTo>
                  <a:lnTo>
                    <a:pt x="5743511" y="3213"/>
                  </a:lnTo>
                  <a:lnTo>
                    <a:pt x="5809653" y="13296"/>
                  </a:lnTo>
                  <a:lnTo>
                    <a:pt x="5928614" y="50228"/>
                  </a:lnTo>
                  <a:lnTo>
                    <a:pt x="6038176" y="109689"/>
                  </a:lnTo>
                  <a:lnTo>
                    <a:pt x="6133541" y="188379"/>
                  </a:lnTo>
                  <a:lnTo>
                    <a:pt x="6212230" y="283756"/>
                  </a:lnTo>
                  <a:lnTo>
                    <a:pt x="6271704" y="393319"/>
                  </a:lnTo>
                  <a:lnTo>
                    <a:pt x="6308623" y="512267"/>
                  </a:lnTo>
                  <a:lnTo>
                    <a:pt x="6318719" y="578421"/>
                  </a:lnTo>
                  <a:lnTo>
                    <a:pt x="6321933" y="641934"/>
                  </a:lnTo>
                  <a:lnTo>
                    <a:pt x="6321933" y="5679998"/>
                  </a:lnTo>
                  <a:lnTo>
                    <a:pt x="6318719" y="5743498"/>
                  </a:lnTo>
                  <a:lnTo>
                    <a:pt x="6308623" y="5809653"/>
                  </a:lnTo>
                  <a:lnTo>
                    <a:pt x="6271704" y="5928614"/>
                  </a:lnTo>
                  <a:lnTo>
                    <a:pt x="6212230" y="6038164"/>
                  </a:lnTo>
                  <a:lnTo>
                    <a:pt x="6133541" y="6133541"/>
                  </a:lnTo>
                  <a:lnTo>
                    <a:pt x="6038176" y="6212230"/>
                  </a:lnTo>
                  <a:lnTo>
                    <a:pt x="5928614" y="6271691"/>
                  </a:lnTo>
                  <a:lnTo>
                    <a:pt x="5809653" y="6308623"/>
                  </a:lnTo>
                  <a:lnTo>
                    <a:pt x="5743511" y="6318719"/>
                  </a:lnTo>
                  <a:lnTo>
                    <a:pt x="5679998" y="6321920"/>
                  </a:lnTo>
                  <a:lnTo>
                    <a:pt x="641934" y="6321920"/>
                  </a:lnTo>
                  <a:lnTo>
                    <a:pt x="578421" y="6318719"/>
                  </a:lnTo>
                  <a:lnTo>
                    <a:pt x="512279" y="6308623"/>
                  </a:lnTo>
                  <a:lnTo>
                    <a:pt x="393319" y="6271691"/>
                  </a:lnTo>
                  <a:lnTo>
                    <a:pt x="283756" y="6212230"/>
                  </a:lnTo>
                  <a:lnTo>
                    <a:pt x="188391" y="6133541"/>
                  </a:lnTo>
                  <a:lnTo>
                    <a:pt x="109702" y="6038164"/>
                  </a:lnTo>
                  <a:lnTo>
                    <a:pt x="50228" y="5928614"/>
                  </a:lnTo>
                  <a:lnTo>
                    <a:pt x="13309" y="5809653"/>
                  </a:lnTo>
                  <a:lnTo>
                    <a:pt x="3213" y="5743498"/>
                  </a:lnTo>
                  <a:lnTo>
                    <a:pt x="0" y="5679998"/>
                  </a:lnTo>
                  <a:lnTo>
                    <a:pt x="0" y="641934"/>
                  </a:lnTo>
                  <a:lnTo>
                    <a:pt x="3213" y="578421"/>
                  </a:lnTo>
                  <a:lnTo>
                    <a:pt x="13309" y="512267"/>
                  </a:lnTo>
                  <a:lnTo>
                    <a:pt x="50228" y="393319"/>
                  </a:lnTo>
                  <a:lnTo>
                    <a:pt x="109702" y="283756"/>
                  </a:lnTo>
                  <a:lnTo>
                    <a:pt x="188391" y="188379"/>
                  </a:lnTo>
                  <a:lnTo>
                    <a:pt x="283756" y="109689"/>
                  </a:lnTo>
                  <a:lnTo>
                    <a:pt x="393319" y="50228"/>
                  </a:lnTo>
                  <a:lnTo>
                    <a:pt x="512279" y="13296"/>
                  </a:lnTo>
                  <a:lnTo>
                    <a:pt x="578421" y="3213"/>
                  </a:lnTo>
                  <a:lnTo>
                    <a:pt x="641934" y="0"/>
                  </a:lnTo>
                  <a:close/>
                </a:path>
              </a:pathLst>
            </a:custGeom>
            <a:noFill/>
            <a:ln w="177250" cap="flat" cmpd="sng">
              <a:solidFill>
                <a:srgbClr val="00000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41" name="Google Shape;141;p9"/>
            <p:cNvSpPr/>
            <p:nvPr/>
          </p:nvSpPr>
          <p:spPr>
            <a:xfrm>
              <a:off x="13947362" y="342152"/>
              <a:ext cx="1591569" cy="1489350"/>
            </a:xfrm>
            <a:custGeom>
              <a:avLst/>
              <a:gdLst/>
              <a:ahLst/>
              <a:cxnLst/>
              <a:rect l="l" t="t" r="r" b="b"/>
              <a:pathLst>
                <a:path w="5427980" h="5079365" extrusionOk="0">
                  <a:moveTo>
                    <a:pt x="0" y="0"/>
                  </a:moveTo>
                  <a:lnTo>
                    <a:pt x="5427433" y="5079085"/>
                  </a:lnTo>
                </a:path>
              </a:pathLst>
            </a:custGeom>
            <a:noFill/>
            <a:ln w="57150" cap="flat" cmpd="sng">
              <a:solidFill>
                <a:srgbClr val="C0000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42" name="Google Shape;142;p9"/>
            <p:cNvSpPr/>
            <p:nvPr/>
          </p:nvSpPr>
          <p:spPr>
            <a:xfrm>
              <a:off x="13631196" y="25987"/>
              <a:ext cx="2161316" cy="2161316"/>
            </a:xfrm>
            <a:custGeom>
              <a:avLst/>
              <a:gdLst/>
              <a:ahLst/>
              <a:cxnLst/>
              <a:rect l="l" t="t" r="r" b="b"/>
              <a:pathLst>
                <a:path w="7371080" h="7371080" extrusionOk="0">
                  <a:moveTo>
                    <a:pt x="0" y="3685324"/>
                  </a:moveTo>
                  <a:lnTo>
                    <a:pt x="311" y="3636936"/>
                  </a:lnTo>
                  <a:lnTo>
                    <a:pt x="1242" y="3588698"/>
                  </a:lnTo>
                  <a:lnTo>
                    <a:pt x="2789" y="3540614"/>
                  </a:lnTo>
                  <a:lnTo>
                    <a:pt x="4948" y="3492686"/>
                  </a:lnTo>
                  <a:lnTo>
                    <a:pt x="7715" y="3444919"/>
                  </a:lnTo>
                  <a:lnTo>
                    <a:pt x="11087" y="3397317"/>
                  </a:lnTo>
                  <a:lnTo>
                    <a:pt x="15060" y="3349883"/>
                  </a:lnTo>
                  <a:lnTo>
                    <a:pt x="19630" y="3302622"/>
                  </a:lnTo>
                  <a:lnTo>
                    <a:pt x="24793" y="3255536"/>
                  </a:lnTo>
                  <a:lnTo>
                    <a:pt x="30546" y="3208630"/>
                  </a:lnTo>
                  <a:lnTo>
                    <a:pt x="36884" y="3161908"/>
                  </a:lnTo>
                  <a:lnTo>
                    <a:pt x="43804" y="3115373"/>
                  </a:lnTo>
                  <a:lnTo>
                    <a:pt x="51302" y="3069029"/>
                  </a:lnTo>
                  <a:lnTo>
                    <a:pt x="59375" y="3022881"/>
                  </a:lnTo>
                  <a:lnTo>
                    <a:pt x="68018" y="2976931"/>
                  </a:lnTo>
                  <a:lnTo>
                    <a:pt x="77227" y="2931183"/>
                  </a:lnTo>
                  <a:lnTo>
                    <a:pt x="87000" y="2885642"/>
                  </a:lnTo>
                  <a:lnTo>
                    <a:pt x="97331" y="2840311"/>
                  </a:lnTo>
                  <a:lnTo>
                    <a:pt x="108218" y="2795194"/>
                  </a:lnTo>
                  <a:lnTo>
                    <a:pt x="119656" y="2750295"/>
                  </a:lnTo>
                  <a:lnTo>
                    <a:pt x="131643" y="2705617"/>
                  </a:lnTo>
                  <a:lnTo>
                    <a:pt x="144172" y="2661164"/>
                  </a:lnTo>
                  <a:lnTo>
                    <a:pt x="157243" y="2616941"/>
                  </a:lnTo>
                  <a:lnTo>
                    <a:pt x="170849" y="2572950"/>
                  </a:lnTo>
                  <a:lnTo>
                    <a:pt x="184988" y="2529196"/>
                  </a:lnTo>
                  <a:lnTo>
                    <a:pt x="199656" y="2485683"/>
                  </a:lnTo>
                  <a:lnTo>
                    <a:pt x="214848" y="2442414"/>
                  </a:lnTo>
                  <a:lnTo>
                    <a:pt x="230562" y="2399393"/>
                  </a:lnTo>
                  <a:lnTo>
                    <a:pt x="246793" y="2356624"/>
                  </a:lnTo>
                  <a:lnTo>
                    <a:pt x="263538" y="2314110"/>
                  </a:lnTo>
                  <a:lnTo>
                    <a:pt x="280793" y="2271856"/>
                  </a:lnTo>
                  <a:lnTo>
                    <a:pt x="298553" y="2229865"/>
                  </a:lnTo>
                  <a:lnTo>
                    <a:pt x="316816" y="2188141"/>
                  </a:lnTo>
                  <a:lnTo>
                    <a:pt x="335577" y="2146688"/>
                  </a:lnTo>
                  <a:lnTo>
                    <a:pt x="354833" y="2105509"/>
                  </a:lnTo>
                  <a:lnTo>
                    <a:pt x="374579" y="2064609"/>
                  </a:lnTo>
                  <a:lnTo>
                    <a:pt x="394813" y="2023992"/>
                  </a:lnTo>
                  <a:lnTo>
                    <a:pt x="415530" y="1983660"/>
                  </a:lnTo>
                  <a:lnTo>
                    <a:pt x="436726" y="1943618"/>
                  </a:lnTo>
                  <a:lnTo>
                    <a:pt x="458398" y="1903869"/>
                  </a:lnTo>
                  <a:lnTo>
                    <a:pt x="480541" y="1864418"/>
                  </a:lnTo>
                  <a:lnTo>
                    <a:pt x="503153" y="1825268"/>
                  </a:lnTo>
                  <a:lnTo>
                    <a:pt x="526229" y="1786423"/>
                  </a:lnTo>
                  <a:lnTo>
                    <a:pt x="549766" y="1747887"/>
                  </a:lnTo>
                  <a:lnTo>
                    <a:pt x="573759" y="1709663"/>
                  </a:lnTo>
                  <a:lnTo>
                    <a:pt x="598205" y="1671756"/>
                  </a:lnTo>
                  <a:lnTo>
                    <a:pt x="623100" y="1634168"/>
                  </a:lnTo>
                  <a:lnTo>
                    <a:pt x="648441" y="1596905"/>
                  </a:lnTo>
                  <a:lnTo>
                    <a:pt x="674223" y="1559969"/>
                  </a:lnTo>
                  <a:lnTo>
                    <a:pt x="700442" y="1523365"/>
                  </a:lnTo>
                  <a:lnTo>
                    <a:pt x="727096" y="1487096"/>
                  </a:lnTo>
                  <a:lnTo>
                    <a:pt x="754180" y="1451167"/>
                  </a:lnTo>
                  <a:lnTo>
                    <a:pt x="781690" y="1415580"/>
                  </a:lnTo>
                  <a:lnTo>
                    <a:pt x="809622" y="1380339"/>
                  </a:lnTo>
                  <a:lnTo>
                    <a:pt x="837974" y="1345450"/>
                  </a:lnTo>
                  <a:lnTo>
                    <a:pt x="866740" y="1310914"/>
                  </a:lnTo>
                  <a:lnTo>
                    <a:pt x="895918" y="1276737"/>
                  </a:lnTo>
                  <a:lnTo>
                    <a:pt x="925502" y="1242921"/>
                  </a:lnTo>
                  <a:lnTo>
                    <a:pt x="955491" y="1209472"/>
                  </a:lnTo>
                  <a:lnTo>
                    <a:pt x="985879" y="1176391"/>
                  </a:lnTo>
                  <a:lnTo>
                    <a:pt x="1016663" y="1143684"/>
                  </a:lnTo>
                  <a:lnTo>
                    <a:pt x="1047839" y="1111354"/>
                  </a:lnTo>
                  <a:lnTo>
                    <a:pt x="1079404" y="1079404"/>
                  </a:lnTo>
                  <a:lnTo>
                    <a:pt x="1111354" y="1047839"/>
                  </a:lnTo>
                  <a:lnTo>
                    <a:pt x="1143684" y="1016663"/>
                  </a:lnTo>
                  <a:lnTo>
                    <a:pt x="1176391" y="985879"/>
                  </a:lnTo>
                  <a:lnTo>
                    <a:pt x="1209472" y="955491"/>
                  </a:lnTo>
                  <a:lnTo>
                    <a:pt x="1242921" y="925502"/>
                  </a:lnTo>
                  <a:lnTo>
                    <a:pt x="1276737" y="895918"/>
                  </a:lnTo>
                  <a:lnTo>
                    <a:pt x="1310914" y="866740"/>
                  </a:lnTo>
                  <a:lnTo>
                    <a:pt x="1345450" y="837974"/>
                  </a:lnTo>
                  <a:lnTo>
                    <a:pt x="1380339" y="809622"/>
                  </a:lnTo>
                  <a:lnTo>
                    <a:pt x="1415580" y="781690"/>
                  </a:lnTo>
                  <a:lnTo>
                    <a:pt x="1451167" y="754180"/>
                  </a:lnTo>
                  <a:lnTo>
                    <a:pt x="1487096" y="727096"/>
                  </a:lnTo>
                  <a:lnTo>
                    <a:pt x="1523365" y="700442"/>
                  </a:lnTo>
                  <a:lnTo>
                    <a:pt x="1559969" y="674223"/>
                  </a:lnTo>
                  <a:lnTo>
                    <a:pt x="1596905" y="648441"/>
                  </a:lnTo>
                  <a:lnTo>
                    <a:pt x="1634168" y="623100"/>
                  </a:lnTo>
                  <a:lnTo>
                    <a:pt x="1671756" y="598205"/>
                  </a:lnTo>
                  <a:lnTo>
                    <a:pt x="1709663" y="573759"/>
                  </a:lnTo>
                  <a:lnTo>
                    <a:pt x="1747887" y="549766"/>
                  </a:lnTo>
                  <a:lnTo>
                    <a:pt x="1786423" y="526229"/>
                  </a:lnTo>
                  <a:lnTo>
                    <a:pt x="1825268" y="503153"/>
                  </a:lnTo>
                  <a:lnTo>
                    <a:pt x="1864418" y="480541"/>
                  </a:lnTo>
                  <a:lnTo>
                    <a:pt x="1903869" y="458398"/>
                  </a:lnTo>
                  <a:lnTo>
                    <a:pt x="1943618" y="436726"/>
                  </a:lnTo>
                  <a:lnTo>
                    <a:pt x="1983660" y="415530"/>
                  </a:lnTo>
                  <a:lnTo>
                    <a:pt x="2023992" y="394813"/>
                  </a:lnTo>
                  <a:lnTo>
                    <a:pt x="2064609" y="374579"/>
                  </a:lnTo>
                  <a:lnTo>
                    <a:pt x="2105509" y="354833"/>
                  </a:lnTo>
                  <a:lnTo>
                    <a:pt x="2146688" y="335577"/>
                  </a:lnTo>
                  <a:lnTo>
                    <a:pt x="2188141" y="316816"/>
                  </a:lnTo>
                  <a:lnTo>
                    <a:pt x="2229865" y="298553"/>
                  </a:lnTo>
                  <a:lnTo>
                    <a:pt x="2271856" y="280793"/>
                  </a:lnTo>
                  <a:lnTo>
                    <a:pt x="2314110" y="263538"/>
                  </a:lnTo>
                  <a:lnTo>
                    <a:pt x="2356624" y="246793"/>
                  </a:lnTo>
                  <a:lnTo>
                    <a:pt x="2399393" y="230562"/>
                  </a:lnTo>
                  <a:lnTo>
                    <a:pt x="2442414" y="214848"/>
                  </a:lnTo>
                  <a:lnTo>
                    <a:pt x="2485683" y="199656"/>
                  </a:lnTo>
                  <a:lnTo>
                    <a:pt x="2529196" y="184988"/>
                  </a:lnTo>
                  <a:lnTo>
                    <a:pt x="2572950" y="170849"/>
                  </a:lnTo>
                  <a:lnTo>
                    <a:pt x="2616941" y="157243"/>
                  </a:lnTo>
                  <a:lnTo>
                    <a:pt x="2661164" y="144172"/>
                  </a:lnTo>
                  <a:lnTo>
                    <a:pt x="2705617" y="131643"/>
                  </a:lnTo>
                  <a:lnTo>
                    <a:pt x="2750295" y="119656"/>
                  </a:lnTo>
                  <a:lnTo>
                    <a:pt x="2795194" y="108218"/>
                  </a:lnTo>
                  <a:lnTo>
                    <a:pt x="2840311" y="97331"/>
                  </a:lnTo>
                  <a:lnTo>
                    <a:pt x="2885642" y="87000"/>
                  </a:lnTo>
                  <a:lnTo>
                    <a:pt x="2931183" y="77227"/>
                  </a:lnTo>
                  <a:lnTo>
                    <a:pt x="2976931" y="68018"/>
                  </a:lnTo>
                  <a:lnTo>
                    <a:pt x="3022881" y="59375"/>
                  </a:lnTo>
                  <a:lnTo>
                    <a:pt x="3069029" y="51302"/>
                  </a:lnTo>
                  <a:lnTo>
                    <a:pt x="3115373" y="43804"/>
                  </a:lnTo>
                  <a:lnTo>
                    <a:pt x="3161908" y="36884"/>
                  </a:lnTo>
                  <a:lnTo>
                    <a:pt x="3208630" y="30546"/>
                  </a:lnTo>
                  <a:lnTo>
                    <a:pt x="3255536" y="24793"/>
                  </a:lnTo>
                  <a:lnTo>
                    <a:pt x="3302622" y="19630"/>
                  </a:lnTo>
                  <a:lnTo>
                    <a:pt x="3349883" y="15060"/>
                  </a:lnTo>
                  <a:lnTo>
                    <a:pt x="3397317" y="11087"/>
                  </a:lnTo>
                  <a:lnTo>
                    <a:pt x="3444919" y="7715"/>
                  </a:lnTo>
                  <a:lnTo>
                    <a:pt x="3492686" y="4948"/>
                  </a:lnTo>
                  <a:lnTo>
                    <a:pt x="3540614" y="2789"/>
                  </a:lnTo>
                  <a:lnTo>
                    <a:pt x="3588698" y="1242"/>
                  </a:lnTo>
                  <a:lnTo>
                    <a:pt x="3636936" y="311"/>
                  </a:lnTo>
                  <a:lnTo>
                    <a:pt x="3685324" y="0"/>
                  </a:lnTo>
                  <a:lnTo>
                    <a:pt x="3733711" y="311"/>
                  </a:lnTo>
                  <a:lnTo>
                    <a:pt x="3781949" y="1242"/>
                  </a:lnTo>
                  <a:lnTo>
                    <a:pt x="3830033" y="2789"/>
                  </a:lnTo>
                  <a:lnTo>
                    <a:pt x="3877961" y="4948"/>
                  </a:lnTo>
                  <a:lnTo>
                    <a:pt x="3925728" y="7715"/>
                  </a:lnTo>
                  <a:lnTo>
                    <a:pt x="3973330" y="11087"/>
                  </a:lnTo>
                  <a:lnTo>
                    <a:pt x="4020764" y="15060"/>
                  </a:lnTo>
                  <a:lnTo>
                    <a:pt x="4068026" y="19630"/>
                  </a:lnTo>
                  <a:lnTo>
                    <a:pt x="4115111" y="24793"/>
                  </a:lnTo>
                  <a:lnTo>
                    <a:pt x="4162017" y="30546"/>
                  </a:lnTo>
                  <a:lnTo>
                    <a:pt x="4208739" y="36884"/>
                  </a:lnTo>
                  <a:lnTo>
                    <a:pt x="4255274" y="43804"/>
                  </a:lnTo>
                  <a:lnTo>
                    <a:pt x="4301618" y="51302"/>
                  </a:lnTo>
                  <a:lnTo>
                    <a:pt x="4347767" y="59375"/>
                  </a:lnTo>
                  <a:lnTo>
                    <a:pt x="4393717" y="68018"/>
                  </a:lnTo>
                  <a:lnTo>
                    <a:pt x="4439464" y="77227"/>
                  </a:lnTo>
                  <a:lnTo>
                    <a:pt x="4485006" y="87000"/>
                  </a:lnTo>
                  <a:lnTo>
                    <a:pt x="4530337" y="97331"/>
                  </a:lnTo>
                  <a:lnTo>
                    <a:pt x="4575454" y="108218"/>
                  </a:lnTo>
                  <a:lnTo>
                    <a:pt x="4620353" y="119656"/>
                  </a:lnTo>
                  <a:lnTo>
                    <a:pt x="4665031" y="131643"/>
                  </a:lnTo>
                  <a:lnTo>
                    <a:pt x="4709484" y="144172"/>
                  </a:lnTo>
                  <a:lnTo>
                    <a:pt x="4753707" y="157243"/>
                  </a:lnTo>
                  <a:lnTo>
                    <a:pt x="4797698" y="170849"/>
                  </a:lnTo>
                  <a:lnTo>
                    <a:pt x="4841452" y="184988"/>
                  </a:lnTo>
                  <a:lnTo>
                    <a:pt x="4884966" y="199656"/>
                  </a:lnTo>
                  <a:lnTo>
                    <a:pt x="4928235" y="214848"/>
                  </a:lnTo>
                  <a:lnTo>
                    <a:pt x="4971256" y="230562"/>
                  </a:lnTo>
                  <a:lnTo>
                    <a:pt x="5014025" y="246793"/>
                  </a:lnTo>
                  <a:lnTo>
                    <a:pt x="5056539" y="263538"/>
                  </a:lnTo>
                  <a:lnTo>
                    <a:pt x="5098793" y="280793"/>
                  </a:lnTo>
                  <a:lnTo>
                    <a:pt x="5140784" y="298553"/>
                  </a:lnTo>
                  <a:lnTo>
                    <a:pt x="5182508" y="316816"/>
                  </a:lnTo>
                  <a:lnTo>
                    <a:pt x="5223962" y="335577"/>
                  </a:lnTo>
                  <a:lnTo>
                    <a:pt x="5265140" y="354833"/>
                  </a:lnTo>
                  <a:lnTo>
                    <a:pt x="5306040" y="374579"/>
                  </a:lnTo>
                  <a:lnTo>
                    <a:pt x="5346658" y="394813"/>
                  </a:lnTo>
                  <a:lnTo>
                    <a:pt x="5386990" y="415530"/>
                  </a:lnTo>
                  <a:lnTo>
                    <a:pt x="5427032" y="436726"/>
                  </a:lnTo>
                  <a:lnTo>
                    <a:pt x="5466781" y="458398"/>
                  </a:lnTo>
                  <a:lnTo>
                    <a:pt x="5506232" y="480541"/>
                  </a:lnTo>
                  <a:lnTo>
                    <a:pt x="5545383" y="503153"/>
                  </a:lnTo>
                  <a:lnTo>
                    <a:pt x="5584228" y="526229"/>
                  </a:lnTo>
                  <a:lnTo>
                    <a:pt x="5622764" y="549766"/>
                  </a:lnTo>
                  <a:lnTo>
                    <a:pt x="5660988" y="573759"/>
                  </a:lnTo>
                  <a:lnTo>
                    <a:pt x="5698896" y="598205"/>
                  </a:lnTo>
                  <a:lnTo>
                    <a:pt x="5736483" y="623100"/>
                  </a:lnTo>
                  <a:lnTo>
                    <a:pt x="5773746" y="648441"/>
                  </a:lnTo>
                  <a:lnTo>
                    <a:pt x="5810682" y="674223"/>
                  </a:lnTo>
                  <a:lnTo>
                    <a:pt x="5847287" y="700442"/>
                  </a:lnTo>
                  <a:lnTo>
                    <a:pt x="5883556" y="727096"/>
                  </a:lnTo>
                  <a:lnTo>
                    <a:pt x="5919485" y="754180"/>
                  </a:lnTo>
                  <a:lnTo>
                    <a:pt x="5955072" y="781690"/>
                  </a:lnTo>
                  <a:lnTo>
                    <a:pt x="5990313" y="809622"/>
                  </a:lnTo>
                  <a:lnTo>
                    <a:pt x="6025203" y="837974"/>
                  </a:lnTo>
                  <a:lnTo>
                    <a:pt x="6059738" y="866740"/>
                  </a:lnTo>
                  <a:lnTo>
                    <a:pt x="6093916" y="895918"/>
                  </a:lnTo>
                  <a:lnTo>
                    <a:pt x="6127731" y="925502"/>
                  </a:lnTo>
                  <a:lnTo>
                    <a:pt x="6161181" y="955491"/>
                  </a:lnTo>
                  <a:lnTo>
                    <a:pt x="6194262" y="985879"/>
                  </a:lnTo>
                  <a:lnTo>
                    <a:pt x="6226969" y="1016663"/>
                  </a:lnTo>
                  <a:lnTo>
                    <a:pt x="6259300" y="1047839"/>
                  </a:lnTo>
                  <a:lnTo>
                    <a:pt x="6291249" y="1079404"/>
                  </a:lnTo>
                  <a:lnTo>
                    <a:pt x="6322814" y="1111354"/>
                  </a:lnTo>
                  <a:lnTo>
                    <a:pt x="6353991" y="1143684"/>
                  </a:lnTo>
                  <a:lnTo>
                    <a:pt x="6384775" y="1176391"/>
                  </a:lnTo>
                  <a:lnTo>
                    <a:pt x="6415163" y="1209472"/>
                  </a:lnTo>
                  <a:lnTo>
                    <a:pt x="6445152" y="1242921"/>
                  </a:lnTo>
                  <a:lnTo>
                    <a:pt x="6474737" y="1276737"/>
                  </a:lnTo>
                  <a:lnTo>
                    <a:pt x="6503915" y="1310914"/>
                  </a:lnTo>
                  <a:lnTo>
                    <a:pt x="6532681" y="1345450"/>
                  </a:lnTo>
                  <a:lnTo>
                    <a:pt x="6561033" y="1380339"/>
                  </a:lnTo>
                  <a:lnTo>
                    <a:pt x="6588965" y="1415580"/>
                  </a:lnTo>
                  <a:lnTo>
                    <a:pt x="6616475" y="1451167"/>
                  </a:lnTo>
                  <a:lnTo>
                    <a:pt x="6643559" y="1487096"/>
                  </a:lnTo>
                  <a:lnTo>
                    <a:pt x="6670213" y="1523365"/>
                  </a:lnTo>
                  <a:lnTo>
                    <a:pt x="6696433" y="1559969"/>
                  </a:lnTo>
                  <a:lnTo>
                    <a:pt x="6722215" y="1596905"/>
                  </a:lnTo>
                  <a:lnTo>
                    <a:pt x="6747556" y="1634168"/>
                  </a:lnTo>
                  <a:lnTo>
                    <a:pt x="6772451" y="1671756"/>
                  </a:lnTo>
                  <a:lnTo>
                    <a:pt x="6796897" y="1709663"/>
                  </a:lnTo>
                  <a:lnTo>
                    <a:pt x="6820891" y="1747887"/>
                  </a:lnTo>
                  <a:lnTo>
                    <a:pt x="6844427" y="1786423"/>
                  </a:lnTo>
                  <a:lnTo>
                    <a:pt x="6867503" y="1825268"/>
                  </a:lnTo>
                  <a:lnTo>
                    <a:pt x="6890115" y="1864418"/>
                  </a:lnTo>
                  <a:lnTo>
                    <a:pt x="6912259" y="1903869"/>
                  </a:lnTo>
                  <a:lnTo>
                    <a:pt x="6933931" y="1943618"/>
                  </a:lnTo>
                  <a:lnTo>
                    <a:pt x="6955127" y="1983660"/>
                  </a:lnTo>
                  <a:lnTo>
                    <a:pt x="6975844" y="2023992"/>
                  </a:lnTo>
                  <a:lnTo>
                    <a:pt x="6996078" y="2064609"/>
                  </a:lnTo>
                  <a:lnTo>
                    <a:pt x="7015825" y="2105509"/>
                  </a:lnTo>
                  <a:lnTo>
                    <a:pt x="7035081" y="2146688"/>
                  </a:lnTo>
                  <a:lnTo>
                    <a:pt x="7053842" y="2188141"/>
                  </a:lnTo>
                  <a:lnTo>
                    <a:pt x="7072105" y="2229865"/>
                  </a:lnTo>
                  <a:lnTo>
                    <a:pt x="7089865" y="2271856"/>
                  </a:lnTo>
                  <a:lnTo>
                    <a:pt x="7107120" y="2314110"/>
                  </a:lnTo>
                  <a:lnTo>
                    <a:pt x="7123865" y="2356624"/>
                  </a:lnTo>
                  <a:lnTo>
                    <a:pt x="7140096" y="2399393"/>
                  </a:lnTo>
                  <a:lnTo>
                    <a:pt x="7155810" y="2442414"/>
                  </a:lnTo>
                  <a:lnTo>
                    <a:pt x="7171003" y="2485683"/>
                  </a:lnTo>
                  <a:lnTo>
                    <a:pt x="7185671" y="2529196"/>
                  </a:lnTo>
                  <a:lnTo>
                    <a:pt x="7199810" y="2572950"/>
                  </a:lnTo>
                  <a:lnTo>
                    <a:pt x="7213416" y="2616941"/>
                  </a:lnTo>
                  <a:lnTo>
                    <a:pt x="7226486" y="2661164"/>
                  </a:lnTo>
                  <a:lnTo>
                    <a:pt x="7239016" y="2705617"/>
                  </a:lnTo>
                  <a:lnTo>
                    <a:pt x="7251003" y="2750295"/>
                  </a:lnTo>
                  <a:lnTo>
                    <a:pt x="7262441" y="2795194"/>
                  </a:lnTo>
                  <a:lnTo>
                    <a:pt x="7273328" y="2840311"/>
                  </a:lnTo>
                  <a:lnTo>
                    <a:pt x="7283660" y="2885642"/>
                  </a:lnTo>
                  <a:lnTo>
                    <a:pt x="7293432" y="2931183"/>
                  </a:lnTo>
                  <a:lnTo>
                    <a:pt x="7302642" y="2976931"/>
                  </a:lnTo>
                  <a:lnTo>
                    <a:pt x="7311285" y="3022881"/>
                  </a:lnTo>
                  <a:lnTo>
                    <a:pt x="7319357" y="3069029"/>
                  </a:lnTo>
                  <a:lnTo>
                    <a:pt x="7326855" y="3115373"/>
                  </a:lnTo>
                  <a:lnTo>
                    <a:pt x="7333775" y="3161908"/>
                  </a:lnTo>
                  <a:lnTo>
                    <a:pt x="7340114" y="3208630"/>
                  </a:lnTo>
                  <a:lnTo>
                    <a:pt x="7345866" y="3255536"/>
                  </a:lnTo>
                  <a:lnTo>
                    <a:pt x="7351030" y="3302622"/>
                  </a:lnTo>
                  <a:lnTo>
                    <a:pt x="7355600" y="3349883"/>
                  </a:lnTo>
                  <a:lnTo>
                    <a:pt x="7359573" y="3397317"/>
                  </a:lnTo>
                  <a:lnTo>
                    <a:pt x="7362945" y="3444919"/>
                  </a:lnTo>
                  <a:lnTo>
                    <a:pt x="7365712" y="3492686"/>
                  </a:lnTo>
                  <a:lnTo>
                    <a:pt x="7367871" y="3540614"/>
                  </a:lnTo>
                  <a:lnTo>
                    <a:pt x="7369418" y="3588698"/>
                  </a:lnTo>
                  <a:lnTo>
                    <a:pt x="7370349" y="3636936"/>
                  </a:lnTo>
                  <a:lnTo>
                    <a:pt x="7370660" y="3685324"/>
                  </a:lnTo>
                  <a:lnTo>
                    <a:pt x="7370349" y="3733711"/>
                  </a:lnTo>
                  <a:lnTo>
                    <a:pt x="7369418" y="3781949"/>
                  </a:lnTo>
                  <a:lnTo>
                    <a:pt x="7367871" y="3830033"/>
                  </a:lnTo>
                  <a:lnTo>
                    <a:pt x="7365712" y="3877961"/>
                  </a:lnTo>
                  <a:lnTo>
                    <a:pt x="7362945" y="3925728"/>
                  </a:lnTo>
                  <a:lnTo>
                    <a:pt x="7359573" y="3973330"/>
                  </a:lnTo>
                  <a:lnTo>
                    <a:pt x="7355600" y="4020764"/>
                  </a:lnTo>
                  <a:lnTo>
                    <a:pt x="7351030" y="4068025"/>
                  </a:lnTo>
                  <a:lnTo>
                    <a:pt x="7345866" y="4115111"/>
                  </a:lnTo>
                  <a:lnTo>
                    <a:pt x="7340114" y="4162017"/>
                  </a:lnTo>
                  <a:lnTo>
                    <a:pt x="7333775" y="4208739"/>
                  </a:lnTo>
                  <a:lnTo>
                    <a:pt x="7326855" y="4255274"/>
                  </a:lnTo>
                  <a:lnTo>
                    <a:pt x="7319357" y="4301618"/>
                  </a:lnTo>
                  <a:lnTo>
                    <a:pt x="7311285" y="4347766"/>
                  </a:lnTo>
                  <a:lnTo>
                    <a:pt x="7302642" y="4393716"/>
                  </a:lnTo>
                  <a:lnTo>
                    <a:pt x="7293432" y="4439464"/>
                  </a:lnTo>
                  <a:lnTo>
                    <a:pt x="7283660" y="4485005"/>
                  </a:lnTo>
                  <a:lnTo>
                    <a:pt x="7273328" y="4530336"/>
                  </a:lnTo>
                  <a:lnTo>
                    <a:pt x="7262441" y="4575453"/>
                  </a:lnTo>
                  <a:lnTo>
                    <a:pt x="7251003" y="4620352"/>
                  </a:lnTo>
                  <a:lnTo>
                    <a:pt x="7239016" y="4665030"/>
                  </a:lnTo>
                  <a:lnTo>
                    <a:pt x="7226486" y="4709483"/>
                  </a:lnTo>
                  <a:lnTo>
                    <a:pt x="7213416" y="4753706"/>
                  </a:lnTo>
                  <a:lnTo>
                    <a:pt x="7199810" y="4797697"/>
                  </a:lnTo>
                  <a:lnTo>
                    <a:pt x="7185671" y="4841451"/>
                  </a:lnTo>
                  <a:lnTo>
                    <a:pt x="7171003" y="4884964"/>
                  </a:lnTo>
                  <a:lnTo>
                    <a:pt x="7155810" y="4928233"/>
                  </a:lnTo>
                  <a:lnTo>
                    <a:pt x="7140096" y="4971254"/>
                  </a:lnTo>
                  <a:lnTo>
                    <a:pt x="7123865" y="5014024"/>
                  </a:lnTo>
                  <a:lnTo>
                    <a:pt x="7107120" y="5056537"/>
                  </a:lnTo>
                  <a:lnTo>
                    <a:pt x="7089865" y="5098791"/>
                  </a:lnTo>
                  <a:lnTo>
                    <a:pt x="7072105" y="5140782"/>
                  </a:lnTo>
                  <a:lnTo>
                    <a:pt x="7053842" y="5182506"/>
                  </a:lnTo>
                  <a:lnTo>
                    <a:pt x="7035081" y="5223959"/>
                  </a:lnTo>
                  <a:lnTo>
                    <a:pt x="7015825" y="5265138"/>
                  </a:lnTo>
                  <a:lnTo>
                    <a:pt x="6996078" y="5306038"/>
                  </a:lnTo>
                  <a:lnTo>
                    <a:pt x="6975844" y="5346656"/>
                  </a:lnTo>
                  <a:lnTo>
                    <a:pt x="6955127" y="5386988"/>
                  </a:lnTo>
                  <a:lnTo>
                    <a:pt x="6933931" y="5427030"/>
                  </a:lnTo>
                  <a:lnTo>
                    <a:pt x="6912259" y="5466778"/>
                  </a:lnTo>
                  <a:lnTo>
                    <a:pt x="6890115" y="5506229"/>
                  </a:lnTo>
                  <a:lnTo>
                    <a:pt x="6867503" y="5545379"/>
                  </a:lnTo>
                  <a:lnTo>
                    <a:pt x="6844427" y="5584224"/>
                  </a:lnTo>
                  <a:lnTo>
                    <a:pt x="6820891" y="5622761"/>
                  </a:lnTo>
                  <a:lnTo>
                    <a:pt x="6796897" y="5660984"/>
                  </a:lnTo>
                  <a:lnTo>
                    <a:pt x="6772451" y="5698892"/>
                  </a:lnTo>
                  <a:lnTo>
                    <a:pt x="6747556" y="5736479"/>
                  </a:lnTo>
                  <a:lnTo>
                    <a:pt x="6722215" y="5773742"/>
                  </a:lnTo>
                  <a:lnTo>
                    <a:pt x="6696433" y="5810678"/>
                  </a:lnTo>
                  <a:lnTo>
                    <a:pt x="6670213" y="5847282"/>
                  </a:lnTo>
                  <a:lnTo>
                    <a:pt x="6643559" y="5883551"/>
                  </a:lnTo>
                  <a:lnTo>
                    <a:pt x="6616475" y="5919481"/>
                  </a:lnTo>
                  <a:lnTo>
                    <a:pt x="6588965" y="5955068"/>
                  </a:lnTo>
                  <a:lnTo>
                    <a:pt x="6561033" y="5990308"/>
                  </a:lnTo>
                  <a:lnTo>
                    <a:pt x="6532681" y="6025197"/>
                  </a:lnTo>
                  <a:lnTo>
                    <a:pt x="6503915" y="6059733"/>
                  </a:lnTo>
                  <a:lnTo>
                    <a:pt x="6474737" y="6093910"/>
                  </a:lnTo>
                  <a:lnTo>
                    <a:pt x="6445152" y="6127726"/>
                  </a:lnTo>
                  <a:lnTo>
                    <a:pt x="6415163" y="6161176"/>
                  </a:lnTo>
                  <a:lnTo>
                    <a:pt x="6384775" y="6194256"/>
                  </a:lnTo>
                  <a:lnTo>
                    <a:pt x="6353991" y="6226963"/>
                  </a:lnTo>
                  <a:lnTo>
                    <a:pt x="6322814" y="6259294"/>
                  </a:lnTo>
                  <a:lnTo>
                    <a:pt x="6291249" y="6291243"/>
                  </a:lnTo>
                  <a:lnTo>
                    <a:pt x="6259300" y="6322808"/>
                  </a:lnTo>
                  <a:lnTo>
                    <a:pt x="6226969" y="6353984"/>
                  </a:lnTo>
                  <a:lnTo>
                    <a:pt x="6194262" y="6384768"/>
                  </a:lnTo>
                  <a:lnTo>
                    <a:pt x="6161181" y="6415156"/>
                  </a:lnTo>
                  <a:lnTo>
                    <a:pt x="6127731" y="6445145"/>
                  </a:lnTo>
                  <a:lnTo>
                    <a:pt x="6093916" y="6474730"/>
                  </a:lnTo>
                  <a:lnTo>
                    <a:pt x="6059738" y="6503907"/>
                  </a:lnTo>
                  <a:lnTo>
                    <a:pt x="6025203" y="6532673"/>
                  </a:lnTo>
                  <a:lnTo>
                    <a:pt x="5990313" y="6561025"/>
                  </a:lnTo>
                  <a:lnTo>
                    <a:pt x="5955072" y="6588957"/>
                  </a:lnTo>
                  <a:lnTo>
                    <a:pt x="5919485" y="6616467"/>
                  </a:lnTo>
                  <a:lnTo>
                    <a:pt x="5883556" y="6643551"/>
                  </a:lnTo>
                  <a:lnTo>
                    <a:pt x="5847287" y="6670205"/>
                  </a:lnTo>
                  <a:lnTo>
                    <a:pt x="5810682" y="6696424"/>
                  </a:lnTo>
                  <a:lnTo>
                    <a:pt x="5773746" y="6722206"/>
                  </a:lnTo>
                  <a:lnTo>
                    <a:pt x="5736483" y="6747547"/>
                  </a:lnTo>
                  <a:lnTo>
                    <a:pt x="5698896" y="6772442"/>
                  </a:lnTo>
                  <a:lnTo>
                    <a:pt x="5660988" y="6796888"/>
                  </a:lnTo>
                  <a:lnTo>
                    <a:pt x="5622764" y="6820881"/>
                  </a:lnTo>
                  <a:lnTo>
                    <a:pt x="5584228" y="6844418"/>
                  </a:lnTo>
                  <a:lnTo>
                    <a:pt x="5545383" y="6867494"/>
                  </a:lnTo>
                  <a:lnTo>
                    <a:pt x="5506232" y="6890106"/>
                  </a:lnTo>
                  <a:lnTo>
                    <a:pt x="5466781" y="6912249"/>
                  </a:lnTo>
                  <a:lnTo>
                    <a:pt x="5427032" y="6933921"/>
                  </a:lnTo>
                  <a:lnTo>
                    <a:pt x="5386990" y="6955118"/>
                  </a:lnTo>
                  <a:lnTo>
                    <a:pt x="5346658" y="6975834"/>
                  </a:lnTo>
                  <a:lnTo>
                    <a:pt x="5306040" y="6996068"/>
                  </a:lnTo>
                  <a:lnTo>
                    <a:pt x="5265140" y="7015814"/>
                  </a:lnTo>
                  <a:lnTo>
                    <a:pt x="5223962" y="7035070"/>
                  </a:lnTo>
                  <a:lnTo>
                    <a:pt x="5182508" y="7053831"/>
                  </a:lnTo>
                  <a:lnTo>
                    <a:pt x="5140784" y="7072094"/>
                  </a:lnTo>
                  <a:lnTo>
                    <a:pt x="5098793" y="7089855"/>
                  </a:lnTo>
                  <a:lnTo>
                    <a:pt x="5056539" y="7107109"/>
                  </a:lnTo>
                  <a:lnTo>
                    <a:pt x="5014025" y="7123854"/>
                  </a:lnTo>
                  <a:lnTo>
                    <a:pt x="4971256" y="7140085"/>
                  </a:lnTo>
                  <a:lnTo>
                    <a:pt x="4928235" y="7155799"/>
                  </a:lnTo>
                  <a:lnTo>
                    <a:pt x="4884966" y="7170992"/>
                  </a:lnTo>
                  <a:lnTo>
                    <a:pt x="4841452" y="7185659"/>
                  </a:lnTo>
                  <a:lnTo>
                    <a:pt x="4797698" y="7199798"/>
                  </a:lnTo>
                  <a:lnTo>
                    <a:pt x="4753707" y="7213405"/>
                  </a:lnTo>
                  <a:lnTo>
                    <a:pt x="4709484" y="7226475"/>
                  </a:lnTo>
                  <a:lnTo>
                    <a:pt x="4665031" y="7239005"/>
                  </a:lnTo>
                  <a:lnTo>
                    <a:pt x="4620353" y="7250991"/>
                  </a:lnTo>
                  <a:lnTo>
                    <a:pt x="4575454" y="7262429"/>
                  </a:lnTo>
                  <a:lnTo>
                    <a:pt x="4530337" y="7273316"/>
                  </a:lnTo>
                  <a:lnTo>
                    <a:pt x="4485006" y="7283647"/>
                  </a:lnTo>
                  <a:lnTo>
                    <a:pt x="4439464" y="7293420"/>
                  </a:lnTo>
                  <a:lnTo>
                    <a:pt x="4393717" y="7302629"/>
                  </a:lnTo>
                  <a:lnTo>
                    <a:pt x="4347767" y="7311272"/>
                  </a:lnTo>
                  <a:lnTo>
                    <a:pt x="4301618" y="7319345"/>
                  </a:lnTo>
                  <a:lnTo>
                    <a:pt x="4255274" y="7326843"/>
                  </a:lnTo>
                  <a:lnTo>
                    <a:pt x="4208739" y="7333763"/>
                  </a:lnTo>
                  <a:lnTo>
                    <a:pt x="4162017" y="7340101"/>
                  </a:lnTo>
                  <a:lnTo>
                    <a:pt x="4115111" y="7345854"/>
                  </a:lnTo>
                  <a:lnTo>
                    <a:pt x="4068026" y="7351017"/>
                  </a:lnTo>
                  <a:lnTo>
                    <a:pt x="4020764" y="7355587"/>
                  </a:lnTo>
                  <a:lnTo>
                    <a:pt x="3973330" y="7359560"/>
                  </a:lnTo>
                  <a:lnTo>
                    <a:pt x="3925728" y="7362932"/>
                  </a:lnTo>
                  <a:lnTo>
                    <a:pt x="3877961" y="7365700"/>
                  </a:lnTo>
                  <a:lnTo>
                    <a:pt x="3830033" y="7367859"/>
                  </a:lnTo>
                  <a:lnTo>
                    <a:pt x="3781949" y="7369406"/>
                  </a:lnTo>
                  <a:lnTo>
                    <a:pt x="3733711" y="7370337"/>
                  </a:lnTo>
                  <a:lnTo>
                    <a:pt x="3685324" y="7370648"/>
                  </a:lnTo>
                  <a:lnTo>
                    <a:pt x="3636936" y="7370337"/>
                  </a:lnTo>
                  <a:lnTo>
                    <a:pt x="3588698" y="7369406"/>
                  </a:lnTo>
                  <a:lnTo>
                    <a:pt x="3540614" y="7367859"/>
                  </a:lnTo>
                  <a:lnTo>
                    <a:pt x="3492686" y="7365700"/>
                  </a:lnTo>
                  <a:lnTo>
                    <a:pt x="3444919" y="7362932"/>
                  </a:lnTo>
                  <a:lnTo>
                    <a:pt x="3397317" y="7359560"/>
                  </a:lnTo>
                  <a:lnTo>
                    <a:pt x="3349883" y="7355587"/>
                  </a:lnTo>
                  <a:lnTo>
                    <a:pt x="3302622" y="7351017"/>
                  </a:lnTo>
                  <a:lnTo>
                    <a:pt x="3255536" y="7345854"/>
                  </a:lnTo>
                  <a:lnTo>
                    <a:pt x="3208630" y="7340101"/>
                  </a:lnTo>
                  <a:lnTo>
                    <a:pt x="3161908" y="7333763"/>
                  </a:lnTo>
                  <a:lnTo>
                    <a:pt x="3115373" y="7326843"/>
                  </a:lnTo>
                  <a:lnTo>
                    <a:pt x="3069029" y="7319345"/>
                  </a:lnTo>
                  <a:lnTo>
                    <a:pt x="3022881" y="7311272"/>
                  </a:lnTo>
                  <a:lnTo>
                    <a:pt x="2976931" y="7302629"/>
                  </a:lnTo>
                  <a:lnTo>
                    <a:pt x="2931183" y="7293420"/>
                  </a:lnTo>
                  <a:lnTo>
                    <a:pt x="2885642" y="7283647"/>
                  </a:lnTo>
                  <a:lnTo>
                    <a:pt x="2840311" y="7273316"/>
                  </a:lnTo>
                  <a:lnTo>
                    <a:pt x="2795194" y="7262429"/>
                  </a:lnTo>
                  <a:lnTo>
                    <a:pt x="2750295" y="7250991"/>
                  </a:lnTo>
                  <a:lnTo>
                    <a:pt x="2705617" y="7239005"/>
                  </a:lnTo>
                  <a:lnTo>
                    <a:pt x="2661164" y="7226475"/>
                  </a:lnTo>
                  <a:lnTo>
                    <a:pt x="2616941" y="7213405"/>
                  </a:lnTo>
                  <a:lnTo>
                    <a:pt x="2572950" y="7199798"/>
                  </a:lnTo>
                  <a:lnTo>
                    <a:pt x="2529196" y="7185659"/>
                  </a:lnTo>
                  <a:lnTo>
                    <a:pt x="2485683" y="7170992"/>
                  </a:lnTo>
                  <a:lnTo>
                    <a:pt x="2442414" y="7155799"/>
                  </a:lnTo>
                  <a:lnTo>
                    <a:pt x="2399393" y="7140085"/>
                  </a:lnTo>
                  <a:lnTo>
                    <a:pt x="2356624" y="7123854"/>
                  </a:lnTo>
                  <a:lnTo>
                    <a:pt x="2314110" y="7107109"/>
                  </a:lnTo>
                  <a:lnTo>
                    <a:pt x="2271856" y="7089855"/>
                  </a:lnTo>
                  <a:lnTo>
                    <a:pt x="2229865" y="7072094"/>
                  </a:lnTo>
                  <a:lnTo>
                    <a:pt x="2188141" y="7053831"/>
                  </a:lnTo>
                  <a:lnTo>
                    <a:pt x="2146688" y="7035070"/>
                  </a:lnTo>
                  <a:lnTo>
                    <a:pt x="2105509" y="7015814"/>
                  </a:lnTo>
                  <a:lnTo>
                    <a:pt x="2064609" y="6996068"/>
                  </a:lnTo>
                  <a:lnTo>
                    <a:pt x="2023992" y="6975834"/>
                  </a:lnTo>
                  <a:lnTo>
                    <a:pt x="1983660" y="6955118"/>
                  </a:lnTo>
                  <a:lnTo>
                    <a:pt x="1943618" y="6933921"/>
                  </a:lnTo>
                  <a:lnTo>
                    <a:pt x="1903869" y="6912249"/>
                  </a:lnTo>
                  <a:lnTo>
                    <a:pt x="1864418" y="6890106"/>
                  </a:lnTo>
                  <a:lnTo>
                    <a:pt x="1825268" y="6867494"/>
                  </a:lnTo>
                  <a:lnTo>
                    <a:pt x="1786423" y="6844418"/>
                  </a:lnTo>
                  <a:lnTo>
                    <a:pt x="1747887" y="6820881"/>
                  </a:lnTo>
                  <a:lnTo>
                    <a:pt x="1709663" y="6796888"/>
                  </a:lnTo>
                  <a:lnTo>
                    <a:pt x="1671756" y="6772442"/>
                  </a:lnTo>
                  <a:lnTo>
                    <a:pt x="1634168" y="6747547"/>
                  </a:lnTo>
                  <a:lnTo>
                    <a:pt x="1596905" y="6722206"/>
                  </a:lnTo>
                  <a:lnTo>
                    <a:pt x="1559969" y="6696424"/>
                  </a:lnTo>
                  <a:lnTo>
                    <a:pt x="1523365" y="6670205"/>
                  </a:lnTo>
                  <a:lnTo>
                    <a:pt x="1487096" y="6643551"/>
                  </a:lnTo>
                  <a:lnTo>
                    <a:pt x="1451167" y="6616467"/>
                  </a:lnTo>
                  <a:lnTo>
                    <a:pt x="1415580" y="6588957"/>
                  </a:lnTo>
                  <a:lnTo>
                    <a:pt x="1380339" y="6561025"/>
                  </a:lnTo>
                  <a:lnTo>
                    <a:pt x="1345450" y="6532673"/>
                  </a:lnTo>
                  <a:lnTo>
                    <a:pt x="1310914" y="6503907"/>
                  </a:lnTo>
                  <a:lnTo>
                    <a:pt x="1276737" y="6474730"/>
                  </a:lnTo>
                  <a:lnTo>
                    <a:pt x="1242921" y="6445145"/>
                  </a:lnTo>
                  <a:lnTo>
                    <a:pt x="1209472" y="6415156"/>
                  </a:lnTo>
                  <a:lnTo>
                    <a:pt x="1176391" y="6384768"/>
                  </a:lnTo>
                  <a:lnTo>
                    <a:pt x="1143684" y="6353984"/>
                  </a:lnTo>
                  <a:lnTo>
                    <a:pt x="1111354" y="6322808"/>
                  </a:lnTo>
                  <a:lnTo>
                    <a:pt x="1079404" y="6291243"/>
                  </a:lnTo>
                  <a:lnTo>
                    <a:pt x="1047839" y="6259294"/>
                  </a:lnTo>
                  <a:lnTo>
                    <a:pt x="1016663" y="6226963"/>
                  </a:lnTo>
                  <a:lnTo>
                    <a:pt x="985879" y="6194256"/>
                  </a:lnTo>
                  <a:lnTo>
                    <a:pt x="955491" y="6161176"/>
                  </a:lnTo>
                  <a:lnTo>
                    <a:pt x="925502" y="6127726"/>
                  </a:lnTo>
                  <a:lnTo>
                    <a:pt x="895918" y="6093910"/>
                  </a:lnTo>
                  <a:lnTo>
                    <a:pt x="866740" y="6059733"/>
                  </a:lnTo>
                  <a:lnTo>
                    <a:pt x="837974" y="6025197"/>
                  </a:lnTo>
                  <a:lnTo>
                    <a:pt x="809622" y="5990308"/>
                  </a:lnTo>
                  <a:lnTo>
                    <a:pt x="781690" y="5955068"/>
                  </a:lnTo>
                  <a:lnTo>
                    <a:pt x="754180" y="5919481"/>
                  </a:lnTo>
                  <a:lnTo>
                    <a:pt x="727096" y="5883551"/>
                  </a:lnTo>
                  <a:lnTo>
                    <a:pt x="700442" y="5847282"/>
                  </a:lnTo>
                  <a:lnTo>
                    <a:pt x="674223" y="5810678"/>
                  </a:lnTo>
                  <a:lnTo>
                    <a:pt x="648441" y="5773742"/>
                  </a:lnTo>
                  <a:lnTo>
                    <a:pt x="623100" y="5736479"/>
                  </a:lnTo>
                  <a:lnTo>
                    <a:pt x="598205" y="5698892"/>
                  </a:lnTo>
                  <a:lnTo>
                    <a:pt x="573759" y="5660984"/>
                  </a:lnTo>
                  <a:lnTo>
                    <a:pt x="549766" y="5622761"/>
                  </a:lnTo>
                  <a:lnTo>
                    <a:pt x="526229" y="5584224"/>
                  </a:lnTo>
                  <a:lnTo>
                    <a:pt x="503153" y="5545379"/>
                  </a:lnTo>
                  <a:lnTo>
                    <a:pt x="480541" y="5506229"/>
                  </a:lnTo>
                  <a:lnTo>
                    <a:pt x="458398" y="5466778"/>
                  </a:lnTo>
                  <a:lnTo>
                    <a:pt x="436726" y="5427030"/>
                  </a:lnTo>
                  <a:lnTo>
                    <a:pt x="415530" y="5386988"/>
                  </a:lnTo>
                  <a:lnTo>
                    <a:pt x="394813" y="5346656"/>
                  </a:lnTo>
                  <a:lnTo>
                    <a:pt x="374579" y="5306038"/>
                  </a:lnTo>
                  <a:lnTo>
                    <a:pt x="354833" y="5265138"/>
                  </a:lnTo>
                  <a:lnTo>
                    <a:pt x="335577" y="5223959"/>
                  </a:lnTo>
                  <a:lnTo>
                    <a:pt x="316816" y="5182506"/>
                  </a:lnTo>
                  <a:lnTo>
                    <a:pt x="298553" y="5140782"/>
                  </a:lnTo>
                  <a:lnTo>
                    <a:pt x="280793" y="5098791"/>
                  </a:lnTo>
                  <a:lnTo>
                    <a:pt x="263538" y="5056537"/>
                  </a:lnTo>
                  <a:lnTo>
                    <a:pt x="246793" y="5014024"/>
                  </a:lnTo>
                  <a:lnTo>
                    <a:pt x="230562" y="4971254"/>
                  </a:lnTo>
                  <a:lnTo>
                    <a:pt x="214848" y="4928233"/>
                  </a:lnTo>
                  <a:lnTo>
                    <a:pt x="199656" y="4884964"/>
                  </a:lnTo>
                  <a:lnTo>
                    <a:pt x="184988" y="4841451"/>
                  </a:lnTo>
                  <a:lnTo>
                    <a:pt x="170849" y="4797697"/>
                  </a:lnTo>
                  <a:lnTo>
                    <a:pt x="157243" y="4753706"/>
                  </a:lnTo>
                  <a:lnTo>
                    <a:pt x="144172" y="4709483"/>
                  </a:lnTo>
                  <a:lnTo>
                    <a:pt x="131643" y="4665030"/>
                  </a:lnTo>
                  <a:lnTo>
                    <a:pt x="119656" y="4620352"/>
                  </a:lnTo>
                  <a:lnTo>
                    <a:pt x="108218" y="4575453"/>
                  </a:lnTo>
                  <a:lnTo>
                    <a:pt x="97331" y="4530336"/>
                  </a:lnTo>
                  <a:lnTo>
                    <a:pt x="87000" y="4485005"/>
                  </a:lnTo>
                  <a:lnTo>
                    <a:pt x="77227" y="4439464"/>
                  </a:lnTo>
                  <a:lnTo>
                    <a:pt x="68018" y="4393716"/>
                  </a:lnTo>
                  <a:lnTo>
                    <a:pt x="59375" y="4347766"/>
                  </a:lnTo>
                  <a:lnTo>
                    <a:pt x="51302" y="4301618"/>
                  </a:lnTo>
                  <a:lnTo>
                    <a:pt x="43804" y="4255274"/>
                  </a:lnTo>
                  <a:lnTo>
                    <a:pt x="36884" y="4208739"/>
                  </a:lnTo>
                  <a:lnTo>
                    <a:pt x="30546" y="4162017"/>
                  </a:lnTo>
                  <a:lnTo>
                    <a:pt x="24793" y="4115111"/>
                  </a:lnTo>
                  <a:lnTo>
                    <a:pt x="19630" y="4068025"/>
                  </a:lnTo>
                  <a:lnTo>
                    <a:pt x="15060" y="4020764"/>
                  </a:lnTo>
                  <a:lnTo>
                    <a:pt x="11087" y="3973330"/>
                  </a:lnTo>
                  <a:lnTo>
                    <a:pt x="7715" y="3925728"/>
                  </a:lnTo>
                  <a:lnTo>
                    <a:pt x="4948" y="3877961"/>
                  </a:lnTo>
                  <a:lnTo>
                    <a:pt x="2789" y="3830033"/>
                  </a:lnTo>
                  <a:lnTo>
                    <a:pt x="1242" y="3781949"/>
                  </a:lnTo>
                  <a:lnTo>
                    <a:pt x="311" y="3733711"/>
                  </a:lnTo>
                  <a:lnTo>
                    <a:pt x="0" y="3685324"/>
                  </a:lnTo>
                  <a:close/>
                </a:path>
              </a:pathLst>
            </a:custGeom>
            <a:noFill/>
            <a:ln w="57150" cap="flat" cmpd="sng">
              <a:solidFill>
                <a:srgbClr val="C0000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sp>
        <p:nvSpPr>
          <p:cNvPr id="143" name="Google Shape;143;p9"/>
          <p:cNvSpPr txBox="1"/>
          <p:nvPr/>
        </p:nvSpPr>
        <p:spPr>
          <a:xfrm>
            <a:off x="692710" y="6155485"/>
            <a:ext cx="3745940" cy="286617"/>
          </a:xfrm>
          <a:prstGeom prst="rect">
            <a:avLst/>
          </a:prstGeom>
          <a:noFill/>
          <a:ln>
            <a:noFill/>
          </a:ln>
        </p:spPr>
        <p:txBody>
          <a:bodyPr spcFirstLastPara="1" wrap="square" lIns="0" tIns="9525" rIns="0" bIns="0" anchor="t" anchorCtr="0">
            <a:spAutoFit/>
          </a:bodyPr>
          <a:lstStyle/>
          <a:p>
            <a:pPr marL="9525">
              <a:spcBef>
                <a:spcPts val="0"/>
              </a:spcBef>
              <a:spcAft>
                <a:spcPts val="0"/>
              </a:spcAft>
              <a:buClr>
                <a:srgbClr val="000000"/>
              </a:buClr>
              <a:buSzPts val="2400"/>
            </a:pPr>
            <a:r>
              <a:rPr lang="en-US" sz="1800" b="1">
                <a:solidFill>
                  <a:srgbClr val="FFFFFF"/>
                </a:solidFill>
                <a:latin typeface="Open Sans SemiBold"/>
                <a:ea typeface="Open Sans SemiBold"/>
                <a:cs typeface="Open Sans SemiBold"/>
                <a:sym typeface="Open Sans SemiBold"/>
              </a:rPr>
              <a:t>(Sun is waaaay off the screen)</a:t>
            </a:r>
            <a:endParaRPr sz="1800" b="1">
              <a:solidFill>
                <a:srgbClr val="000000"/>
              </a:solidFill>
              <a:latin typeface="Open Sans SemiBold"/>
              <a:ea typeface="Open Sans SemiBold"/>
              <a:cs typeface="Open Sans SemiBold"/>
              <a:sym typeface="Open Sans SemiBold"/>
            </a:endParaRPr>
          </a:p>
        </p:txBody>
      </p:sp>
      <p:grpSp>
        <p:nvGrpSpPr>
          <p:cNvPr id="144" name="Google Shape;144;p9"/>
          <p:cNvGrpSpPr/>
          <p:nvPr/>
        </p:nvGrpSpPr>
        <p:grpSpPr>
          <a:xfrm>
            <a:off x="337672" y="5620653"/>
            <a:ext cx="729368" cy="546735"/>
            <a:chOff x="450227" y="6129531"/>
            <a:chExt cx="972490" cy="728980"/>
          </a:xfrm>
        </p:grpSpPr>
        <p:sp>
          <p:nvSpPr>
            <p:cNvPr id="145" name="Google Shape;145;p9"/>
            <p:cNvSpPr/>
            <p:nvPr/>
          </p:nvSpPr>
          <p:spPr>
            <a:xfrm>
              <a:off x="712152" y="6417567"/>
              <a:ext cx="710565" cy="152400"/>
            </a:xfrm>
            <a:custGeom>
              <a:avLst/>
              <a:gdLst/>
              <a:ahLst/>
              <a:cxnLst/>
              <a:rect l="l" t="t" r="r" b="b"/>
              <a:pathLst>
                <a:path w="710565" h="152400" extrusionOk="0">
                  <a:moveTo>
                    <a:pt x="0" y="152400"/>
                  </a:moveTo>
                  <a:lnTo>
                    <a:pt x="710247" y="152400"/>
                  </a:lnTo>
                  <a:lnTo>
                    <a:pt x="710247" y="0"/>
                  </a:lnTo>
                  <a:lnTo>
                    <a:pt x="0" y="0"/>
                  </a:lnTo>
                  <a:lnTo>
                    <a:pt x="0" y="15240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46" name="Google Shape;146;p9"/>
            <p:cNvSpPr/>
            <p:nvPr/>
          </p:nvSpPr>
          <p:spPr>
            <a:xfrm>
              <a:off x="450227" y="6129531"/>
              <a:ext cx="391795" cy="728980"/>
            </a:xfrm>
            <a:custGeom>
              <a:avLst/>
              <a:gdLst/>
              <a:ahLst/>
              <a:cxnLst/>
              <a:rect l="l" t="t" r="r" b="b"/>
              <a:pathLst>
                <a:path w="391794" h="728979" extrusionOk="0">
                  <a:moveTo>
                    <a:pt x="391744" y="0"/>
                  </a:moveTo>
                  <a:lnTo>
                    <a:pt x="0" y="364235"/>
                  </a:lnTo>
                  <a:lnTo>
                    <a:pt x="391744" y="728471"/>
                  </a:lnTo>
                  <a:lnTo>
                    <a:pt x="391744" y="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pic>
        <p:nvPicPr>
          <p:cNvPr id="147" name="Google Shape;147;p9" descr="A picture containing balloon, aircraft&#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102883" y="5746503"/>
            <a:ext cx="310896" cy="310896"/>
          </a:xfrm>
          <a:prstGeom prst="rect">
            <a:avLst/>
          </a:prstGeom>
          <a:noFill/>
          <a:ln>
            <a:noFill/>
          </a:ln>
        </p:spPr>
      </p:pic>
      <p:sp>
        <p:nvSpPr>
          <p:cNvPr id="148" name="Google Shape;148;p9"/>
          <p:cNvSpPr/>
          <p:nvPr/>
        </p:nvSpPr>
        <p:spPr>
          <a:xfrm>
            <a:off x="1814106" y="5864193"/>
            <a:ext cx="9325453" cy="54864"/>
          </a:xfrm>
          <a:custGeom>
            <a:avLst/>
            <a:gdLst/>
            <a:ahLst/>
            <a:cxnLst/>
            <a:rect l="l" t="t" r="r" b="b"/>
            <a:pathLst>
              <a:path w="3770792" h="118056" extrusionOk="0">
                <a:moveTo>
                  <a:pt x="0" y="19676"/>
                </a:moveTo>
                <a:cubicBezTo>
                  <a:pt x="0" y="8809"/>
                  <a:pt x="8809" y="0"/>
                  <a:pt x="19676" y="0"/>
                </a:cubicBezTo>
                <a:lnTo>
                  <a:pt x="3723267" y="62901"/>
                </a:lnTo>
                <a:cubicBezTo>
                  <a:pt x="3734134" y="62901"/>
                  <a:pt x="3770783" y="56088"/>
                  <a:pt x="3770783" y="66955"/>
                </a:cubicBezTo>
                <a:cubicBezTo>
                  <a:pt x="3770978" y="72023"/>
                  <a:pt x="3768093" y="68893"/>
                  <a:pt x="3768288" y="73961"/>
                </a:cubicBezTo>
                <a:cubicBezTo>
                  <a:pt x="3768288" y="84828"/>
                  <a:pt x="3734263" y="90115"/>
                  <a:pt x="3723396" y="90115"/>
                </a:cubicBezTo>
                <a:lnTo>
                  <a:pt x="19676" y="118056"/>
                </a:lnTo>
                <a:cubicBezTo>
                  <a:pt x="8809" y="118056"/>
                  <a:pt x="0" y="109247"/>
                  <a:pt x="0" y="98380"/>
                </a:cubicBezTo>
                <a:lnTo>
                  <a:pt x="0" y="19676"/>
                </a:lnTo>
                <a:close/>
              </a:path>
            </a:pathLst>
          </a:custGeom>
          <a:solidFill>
            <a:srgbClr val="595959"/>
          </a:solidFill>
          <a:ln>
            <a:noFill/>
          </a:ln>
        </p:spPr>
        <p:txBody>
          <a:bodyPr spcFirstLastPara="1" wrap="square" lIns="68569" tIns="34275" rIns="68569" bIns="34275" anchor="ctr" anchorCtr="0">
            <a:noAutofit/>
          </a:bodyPr>
          <a:lstStyle/>
          <a:p>
            <a:pPr algn="ctr">
              <a:spcBef>
                <a:spcPts val="0"/>
              </a:spcBef>
              <a:spcAft>
                <a:spcPts val="0"/>
              </a:spcAft>
              <a:buClr>
                <a:srgbClr val="000000"/>
              </a:buClr>
              <a:buSzPts val="2400"/>
            </a:pPr>
            <a:endParaRPr sz="1800">
              <a:solidFill>
                <a:srgbClr val="FFFFFF"/>
              </a:solidFill>
              <a:latin typeface="Calibri"/>
              <a:ea typeface="Calibri"/>
              <a:cs typeface="Calibri"/>
              <a:sym typeface="Calibri"/>
            </a:endParaRPr>
          </a:p>
        </p:txBody>
      </p:sp>
      <p:pic>
        <p:nvPicPr>
          <p:cNvPr id="149" name="Google Shape;149;p9" descr="A picture containing black, white, porcelain&#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757406" y="5836680"/>
            <a:ext cx="73152" cy="73152"/>
          </a:xfrm>
          <a:prstGeom prst="rect">
            <a:avLst/>
          </a:prstGeom>
          <a:noFill/>
          <a:ln>
            <a:noFill/>
          </a:ln>
        </p:spPr>
      </p:pic>
      <p:sp>
        <p:nvSpPr>
          <p:cNvPr id="150" name="Google Shape;150;p9"/>
          <p:cNvSpPr txBox="1"/>
          <p:nvPr/>
        </p:nvSpPr>
        <p:spPr>
          <a:xfrm>
            <a:off x="1407121" y="5116986"/>
            <a:ext cx="773723" cy="346218"/>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rgbClr val="000000"/>
              </a:buClr>
              <a:buSzPts val="2400"/>
            </a:pPr>
            <a:r>
              <a:rPr lang="en-US" sz="1800">
                <a:solidFill>
                  <a:srgbClr val="FFFFFF"/>
                </a:solidFill>
                <a:latin typeface="Calibri"/>
                <a:ea typeface="Calibri"/>
                <a:cs typeface="Calibri"/>
                <a:sym typeface="Calibri"/>
              </a:rPr>
              <a:t>Moon</a:t>
            </a:r>
            <a:endParaRPr sz="1050">
              <a:solidFill>
                <a:srgbClr val="000000"/>
              </a:solidFill>
              <a:latin typeface="Arial"/>
              <a:ea typeface="Arial"/>
              <a:cs typeface="Arial"/>
              <a:sym typeface="Arial"/>
            </a:endParaRPr>
          </a:p>
        </p:txBody>
      </p:sp>
      <p:cxnSp>
        <p:nvCxnSpPr>
          <p:cNvPr id="151" name="Google Shape;151;p9"/>
          <p:cNvCxnSpPr/>
          <p:nvPr/>
        </p:nvCxnSpPr>
        <p:spPr>
          <a:xfrm>
            <a:off x="1805949" y="5529651"/>
            <a:ext cx="0" cy="263057"/>
          </a:xfrm>
          <a:prstGeom prst="straightConnector1">
            <a:avLst/>
          </a:prstGeom>
          <a:noFill/>
          <a:ln w="38100" cap="flat" cmpd="sng">
            <a:solidFill>
              <a:schemeClr val="lt1"/>
            </a:solidFill>
            <a:prstDash val="solid"/>
            <a:round/>
            <a:headEnd type="none" w="sm" len="sm"/>
            <a:tailEnd type="triangle" w="med" len="med"/>
          </a:ln>
        </p:spPr>
      </p:cxnSp>
      <p:pic>
        <p:nvPicPr>
          <p:cNvPr id="152" name="Google Shape;152;p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89304" y="2681943"/>
            <a:ext cx="3596617" cy="2265177"/>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FFFE-D518-EFB2-B37F-30C003C073A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D2E8D27-4B17-8105-DDFB-B0D10EE9E62B}"/>
              </a:ext>
            </a:extLst>
          </p:cNvPr>
          <p:cNvSpPr>
            <a:spLocks noGrp="1"/>
          </p:cNvSpPr>
          <p:nvPr>
            <p:ph type="body" idx="1"/>
          </p:nvPr>
        </p:nvSpPr>
        <p:spPr/>
        <p:txBody>
          <a:bodyPr/>
          <a:lstStyle/>
          <a:p>
            <a:endParaRPr lang="en-US"/>
          </a:p>
        </p:txBody>
      </p:sp>
      <p:pic>
        <p:nvPicPr>
          <p:cNvPr id="2050" name="Picture 2" descr="total solar eclipse">
            <a:extLst>
              <a:ext uri="{FF2B5EF4-FFF2-40B4-BE49-F238E27FC236}">
                <a16:creationId xmlns:a16="http://schemas.microsoft.com/office/drawing/2014/main" id="{AF77B01C-5755-0293-FAC2-05F5B922BC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13" y="1285875"/>
            <a:ext cx="12144375"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736D61-AEC0-83B9-8C8E-CCEBA9582B04}"/>
              </a:ext>
            </a:extLst>
          </p:cNvPr>
          <p:cNvSpPr txBox="1"/>
          <p:nvPr/>
        </p:nvSpPr>
        <p:spPr>
          <a:xfrm>
            <a:off x="838200" y="6030006"/>
            <a:ext cx="6498895" cy="584775"/>
          </a:xfrm>
          <a:prstGeom prst="rect">
            <a:avLst/>
          </a:prstGeom>
          <a:noFill/>
        </p:spPr>
        <p:txBody>
          <a:bodyPr wrap="none" rtlCol="0">
            <a:spAutoFit/>
          </a:bodyPr>
          <a:lstStyle/>
          <a:p>
            <a:r>
              <a:rPr lang="en-US" dirty="0" err="1">
                <a:hlinkClick r:id="rId3"/>
              </a:rPr>
              <a:t>EclipseWise</a:t>
            </a:r>
            <a:r>
              <a:rPr lang="en-US" dirty="0">
                <a:hlinkClick r:id="rId3"/>
              </a:rPr>
              <a:t> - Solar Eclipse Basics</a:t>
            </a:r>
            <a:endParaRPr lang="en-US" dirty="0"/>
          </a:p>
        </p:txBody>
      </p:sp>
    </p:spTree>
    <p:extLst>
      <p:ext uri="{BB962C8B-B14F-4D97-AF65-F5344CB8AC3E}">
        <p14:creationId xmlns:p14="http://schemas.microsoft.com/office/powerpoint/2010/main" val="41573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879A-D285-9F5B-80F0-F8600E916CA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49EA5D4-0E91-6279-26BD-4657C1BDE9EA}"/>
              </a:ext>
            </a:extLst>
          </p:cNvPr>
          <p:cNvSpPr>
            <a:spLocks noGrp="1"/>
          </p:cNvSpPr>
          <p:nvPr>
            <p:ph type="body" idx="1"/>
          </p:nvPr>
        </p:nvSpPr>
        <p:spPr/>
        <p:txBody>
          <a:bodyPr/>
          <a:lstStyle/>
          <a:p>
            <a:endParaRPr lang="en-US"/>
          </a:p>
        </p:txBody>
      </p:sp>
      <p:pic>
        <p:nvPicPr>
          <p:cNvPr id="5" name="Picture 4" descr="A sun and earth in space&#10;&#10;Description automatically generated">
            <a:extLst>
              <a:ext uri="{FF2B5EF4-FFF2-40B4-BE49-F238E27FC236}">
                <a16:creationId xmlns:a16="http://schemas.microsoft.com/office/drawing/2014/main" id="{884A052A-4886-55CD-2A90-470ABCDE49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466"/>
            <a:ext cx="12192000" cy="6841067"/>
          </a:xfrm>
          <a:prstGeom prst="rect">
            <a:avLst/>
          </a:prstGeom>
        </p:spPr>
      </p:pic>
      <p:sp>
        <p:nvSpPr>
          <p:cNvPr id="6" name="TextBox 5">
            <a:extLst>
              <a:ext uri="{FF2B5EF4-FFF2-40B4-BE49-F238E27FC236}">
                <a16:creationId xmlns:a16="http://schemas.microsoft.com/office/drawing/2014/main" id="{ED48ADA7-3DCD-577A-7029-C7411996825F}"/>
              </a:ext>
            </a:extLst>
          </p:cNvPr>
          <p:cNvSpPr txBox="1"/>
          <p:nvPr/>
        </p:nvSpPr>
        <p:spPr>
          <a:xfrm>
            <a:off x="1600200" y="6104425"/>
            <a:ext cx="7531421" cy="584775"/>
          </a:xfrm>
          <a:prstGeom prst="rect">
            <a:avLst/>
          </a:prstGeom>
          <a:noFill/>
        </p:spPr>
        <p:txBody>
          <a:bodyPr wrap="none" rtlCol="0">
            <a:spAutoFit/>
          </a:bodyPr>
          <a:lstStyle/>
          <a:p>
            <a:r>
              <a:rPr lang="en-US" dirty="0">
                <a:solidFill>
                  <a:schemeClr val="bg2"/>
                </a:solidFill>
              </a:rPr>
              <a:t>Credit: </a:t>
            </a:r>
            <a:r>
              <a:rPr lang="en-US" b="0" i="0" dirty="0">
                <a:solidFill>
                  <a:schemeClr val="bg2"/>
                </a:solidFill>
                <a:effectLst/>
                <a:latin typeface="Metropolis"/>
              </a:rPr>
              <a:t>NASA's Goddard Space Flight Center</a:t>
            </a:r>
            <a:endParaRPr lang="en-US" dirty="0">
              <a:solidFill>
                <a:schemeClr val="bg2"/>
              </a:solidFill>
            </a:endParaRPr>
          </a:p>
        </p:txBody>
      </p:sp>
    </p:spTree>
    <p:extLst>
      <p:ext uri="{BB962C8B-B14F-4D97-AF65-F5344CB8AC3E}">
        <p14:creationId xmlns:p14="http://schemas.microsoft.com/office/powerpoint/2010/main" val="9889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F3A0-4A82-A08D-6750-11A89FE8D30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8F26E5-86A8-2FAA-3C71-198BA2EF78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45765-5C07-1B0D-68F2-3641282073D7}"/>
              </a:ext>
            </a:extLst>
          </p:cNvPr>
          <p:cNvSpPr>
            <a:spLocks noGrp="1"/>
          </p:cNvSpPr>
          <p:nvPr>
            <p:ph type="sldNum" idx="12"/>
          </p:nvPr>
        </p:nvSpPr>
        <p:spPr/>
        <p:txBody>
          <a:bodyPr/>
          <a:lstStyle/>
          <a:p>
            <a:pPr>
              <a:spcAft>
                <a:spcPts val="0"/>
              </a:spcAft>
            </a:pPr>
            <a:fld id="{00000000-1234-1234-1234-123412341234}" type="slidenum">
              <a:rPr lang="en-US" smtClean="0"/>
              <a:pPr>
                <a:spcAft>
                  <a:spcPts val="0"/>
                </a:spcAft>
              </a:pPr>
              <a:t>19</a:t>
            </a:fld>
            <a:endParaRPr lang="en-US"/>
          </a:p>
        </p:txBody>
      </p:sp>
      <p:pic>
        <p:nvPicPr>
          <p:cNvPr id="1026" name="Picture 2" descr="Solar Eclipse Geometry">
            <a:extLst>
              <a:ext uri="{FF2B5EF4-FFF2-40B4-BE49-F238E27FC236}">
                <a16:creationId xmlns:a16="http://schemas.microsoft.com/office/drawing/2014/main" id="{901B6260-2992-3FBF-4A21-F206C29E13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3855" y="0"/>
            <a:ext cx="10158723" cy="678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2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4CD7-EA69-8F8B-5CC6-A668D312B1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EA41E-8788-9C15-D8D8-4B7B191B41E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3B0594-20AB-8353-5D85-B60FBA0CB7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9846" y="0"/>
            <a:ext cx="8792308" cy="6858000"/>
          </a:xfrm>
          <a:prstGeom prst="rect">
            <a:avLst/>
          </a:prstGeom>
        </p:spPr>
      </p:pic>
    </p:spTree>
    <p:extLst>
      <p:ext uri="{BB962C8B-B14F-4D97-AF65-F5344CB8AC3E}">
        <p14:creationId xmlns:p14="http://schemas.microsoft.com/office/powerpoint/2010/main" val="3382264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7F24-4671-5BF3-CE3E-007AB08955E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7024178-D89A-BF65-CEE2-F914FE4B7A3D}"/>
              </a:ext>
            </a:extLst>
          </p:cNvPr>
          <p:cNvSpPr>
            <a:spLocks noGrp="1"/>
          </p:cNvSpPr>
          <p:nvPr>
            <p:ph type="body" idx="1"/>
          </p:nvPr>
        </p:nvSpPr>
        <p:spPr/>
        <p:txBody>
          <a:bodyPr/>
          <a:lstStyle/>
          <a:p>
            <a:endParaRPr lang="en-US"/>
          </a:p>
        </p:txBody>
      </p:sp>
      <p:pic>
        <p:nvPicPr>
          <p:cNvPr id="5" name="Picture 4" descr="A blue circle and grey circle&#10;&#10;Description automatically generated">
            <a:extLst>
              <a:ext uri="{FF2B5EF4-FFF2-40B4-BE49-F238E27FC236}">
                <a16:creationId xmlns:a16="http://schemas.microsoft.com/office/drawing/2014/main" id="{B10D455F-7093-D090-1D87-64B096C1FB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871" y="685800"/>
            <a:ext cx="11668259" cy="5486400"/>
          </a:xfrm>
          <a:prstGeom prst="rect">
            <a:avLst/>
          </a:prstGeom>
        </p:spPr>
      </p:pic>
    </p:spTree>
    <p:extLst>
      <p:ext uri="{BB962C8B-B14F-4D97-AF65-F5344CB8AC3E}">
        <p14:creationId xmlns:p14="http://schemas.microsoft.com/office/powerpoint/2010/main" val="116439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39DE-B2B7-DDE0-323F-6F5A87ADAB0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84A6AF3-4922-8124-803B-DDE6A9DDDB27}"/>
              </a:ext>
            </a:extLst>
          </p:cNvPr>
          <p:cNvSpPr>
            <a:spLocks noGrp="1"/>
          </p:cNvSpPr>
          <p:nvPr>
            <p:ph type="body" idx="1"/>
          </p:nvPr>
        </p:nvSpPr>
        <p:spPr/>
        <p:txBody>
          <a:bodyPr/>
          <a:lstStyle/>
          <a:p>
            <a:endParaRPr lang="en-US"/>
          </a:p>
        </p:txBody>
      </p:sp>
      <p:pic>
        <p:nvPicPr>
          <p:cNvPr id="5" name="Picture 4" descr="A black background with a yellow circle and blue dots&#10;&#10;Description automatically generated">
            <a:extLst>
              <a:ext uri="{FF2B5EF4-FFF2-40B4-BE49-F238E27FC236}">
                <a16:creationId xmlns:a16="http://schemas.microsoft.com/office/drawing/2014/main" id="{D2F8A2E2-398A-F25F-558D-3E12D5ACAD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70866"/>
            <a:ext cx="11887200" cy="6716268"/>
          </a:xfrm>
          <a:prstGeom prst="rect">
            <a:avLst/>
          </a:prstGeom>
        </p:spPr>
      </p:pic>
    </p:spTree>
    <p:extLst>
      <p:ext uri="{BB962C8B-B14F-4D97-AF65-F5344CB8AC3E}">
        <p14:creationId xmlns:p14="http://schemas.microsoft.com/office/powerpoint/2010/main" val="311725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5C64-31BE-A6C2-B071-36518AF380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F402939-145C-87CD-BABB-661524005F4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127BCCBF-E5EC-7221-4239-9DE92FB556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52599" y="158457"/>
            <a:ext cx="8897237" cy="6699543"/>
          </a:xfrm>
          <a:prstGeom prst="rect">
            <a:avLst/>
          </a:prstGeom>
        </p:spPr>
      </p:pic>
    </p:spTree>
    <p:extLst>
      <p:ext uri="{BB962C8B-B14F-4D97-AF65-F5344CB8AC3E}">
        <p14:creationId xmlns:p14="http://schemas.microsoft.com/office/powerpoint/2010/main" val="68981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7"/>
        <p:cNvGrpSpPr/>
        <p:nvPr/>
      </p:nvGrpSpPr>
      <p:grpSpPr>
        <a:xfrm>
          <a:off x="0" y="0"/>
          <a:ext cx="0" cy="0"/>
          <a:chOff x="0" y="0"/>
          <a:chExt cx="0" cy="0"/>
        </a:xfrm>
      </p:grpSpPr>
      <p:pic>
        <p:nvPicPr>
          <p:cNvPr id="158" name="Google Shape;158;p10"/>
          <p:cNvPicPr preferRelativeResize="0"/>
          <p:nvPr/>
        </p:nvPicPr>
        <p:blipFill rotWithShape="1">
          <a:blip r:embed="rId3">
            <a:alphaModFix/>
          </a:blip>
          <a:srcRect/>
          <a:stretch/>
        </p:blipFill>
        <p:spPr>
          <a:xfrm>
            <a:off x="1" y="0"/>
            <a:ext cx="5998597" cy="2000250"/>
          </a:xfrm>
          <a:prstGeom prst="rect">
            <a:avLst/>
          </a:prstGeom>
          <a:noFill/>
          <a:ln>
            <a:noFill/>
          </a:ln>
        </p:spPr>
      </p:pic>
      <p:sp>
        <p:nvSpPr>
          <p:cNvPr id="159" name="Google Shape;159;p10"/>
          <p:cNvSpPr txBox="1">
            <a:spLocks noGrp="1"/>
          </p:cNvSpPr>
          <p:nvPr>
            <p:ph type="title"/>
          </p:nvPr>
        </p:nvSpPr>
        <p:spPr>
          <a:xfrm>
            <a:off x="451938" y="136128"/>
            <a:ext cx="4494371" cy="1622993"/>
          </a:xfrm>
          <a:prstGeom prst="rect">
            <a:avLst/>
          </a:prstGeom>
          <a:noFill/>
          <a:ln>
            <a:noFill/>
          </a:ln>
        </p:spPr>
        <p:txBody>
          <a:bodyPr spcFirstLastPara="1" vert="horz" wrap="square" lIns="0" tIns="24750" rIns="0" bIns="0" numCol="1" anchor="t" anchorCtr="0" compatLnSpc="1">
            <a:prstTxWarp prst="textNoShape">
              <a:avLst/>
            </a:prstTxWarp>
            <a:spAutoFit/>
          </a:bodyPr>
          <a:lstStyle/>
          <a:p>
            <a:pPr marL="9525" marR="3810" algn="l">
              <a:lnSpc>
                <a:spcPct val="118421"/>
              </a:lnSpc>
              <a:spcBef>
                <a:spcPts val="0"/>
              </a:spcBef>
              <a:spcAft>
                <a:spcPts val="0"/>
              </a:spcAft>
              <a:buSzPts val="1400"/>
            </a:pPr>
            <a:r>
              <a:rPr lang="en-US" sz="2850" b="1" dirty="0">
                <a:solidFill>
                  <a:schemeClr val="dk1"/>
                </a:solidFill>
                <a:latin typeface="Arial"/>
                <a:ea typeface="Arial"/>
                <a:cs typeface="Arial"/>
                <a:sym typeface="Arial"/>
              </a:rPr>
              <a:t>Why</a:t>
            </a:r>
            <a:r>
              <a:rPr lang="en-US" dirty="0"/>
              <a:t> </a:t>
            </a:r>
            <a:r>
              <a:rPr lang="en-US" sz="2850" b="1" dirty="0">
                <a:solidFill>
                  <a:schemeClr val="dk1"/>
                </a:solidFill>
                <a:latin typeface="Arial"/>
                <a:ea typeface="Arial"/>
                <a:cs typeface="Arial"/>
                <a:sym typeface="Arial"/>
              </a:rPr>
              <a:t>not</a:t>
            </a:r>
            <a:r>
              <a:rPr lang="en-US" dirty="0"/>
              <a:t> </a:t>
            </a:r>
            <a:r>
              <a:rPr lang="en-US" sz="2850" b="1" dirty="0">
                <a:solidFill>
                  <a:schemeClr val="dk1"/>
                </a:solidFill>
                <a:latin typeface="Arial"/>
                <a:ea typeface="Arial"/>
                <a:cs typeface="Arial"/>
                <a:sym typeface="Arial"/>
              </a:rPr>
              <a:t>an</a:t>
            </a:r>
            <a:r>
              <a:rPr lang="en-US" dirty="0"/>
              <a:t> eclipse every month?</a:t>
            </a:r>
            <a:endParaRPr dirty="0"/>
          </a:p>
        </p:txBody>
      </p:sp>
      <p:sp>
        <p:nvSpPr>
          <p:cNvPr id="160" name="Google Shape;160;p10"/>
          <p:cNvSpPr txBox="1"/>
          <p:nvPr/>
        </p:nvSpPr>
        <p:spPr>
          <a:xfrm>
            <a:off x="692710" y="5131980"/>
            <a:ext cx="4260290" cy="286617"/>
          </a:xfrm>
          <a:prstGeom prst="rect">
            <a:avLst/>
          </a:prstGeom>
          <a:noFill/>
          <a:ln>
            <a:noFill/>
          </a:ln>
        </p:spPr>
        <p:txBody>
          <a:bodyPr spcFirstLastPara="1" wrap="square" lIns="0" tIns="9525" rIns="0" bIns="0" anchor="t" anchorCtr="0">
            <a:spAutoFit/>
          </a:bodyPr>
          <a:lstStyle/>
          <a:p>
            <a:pPr marL="9525">
              <a:spcBef>
                <a:spcPts val="0"/>
              </a:spcBef>
              <a:spcAft>
                <a:spcPts val="0"/>
              </a:spcAft>
              <a:buClr>
                <a:srgbClr val="000000"/>
              </a:buClr>
              <a:buSzPts val="2400"/>
            </a:pPr>
            <a:r>
              <a:rPr lang="en-US" sz="1800" b="1">
                <a:solidFill>
                  <a:srgbClr val="FFFFFF"/>
                </a:solidFill>
                <a:latin typeface="Open Sans SemiBold"/>
                <a:ea typeface="Open Sans SemiBold"/>
                <a:cs typeface="Open Sans SemiBold"/>
                <a:sym typeface="Open Sans SemiBold"/>
              </a:rPr>
              <a:t>(Sun is still waaaay off the screen)</a:t>
            </a:r>
            <a:endParaRPr sz="1800" b="1">
              <a:solidFill>
                <a:srgbClr val="000000"/>
              </a:solidFill>
              <a:latin typeface="Open Sans SemiBold"/>
              <a:ea typeface="Open Sans SemiBold"/>
              <a:cs typeface="Open Sans SemiBold"/>
              <a:sym typeface="Open Sans SemiBold"/>
            </a:endParaRPr>
          </a:p>
        </p:txBody>
      </p:sp>
      <p:sp>
        <p:nvSpPr>
          <p:cNvPr id="161" name="Google Shape;161;p10"/>
          <p:cNvSpPr txBox="1"/>
          <p:nvPr/>
        </p:nvSpPr>
        <p:spPr>
          <a:xfrm>
            <a:off x="2191218" y="2936934"/>
            <a:ext cx="647224" cy="286617"/>
          </a:xfrm>
          <a:prstGeom prst="rect">
            <a:avLst/>
          </a:prstGeom>
          <a:noFill/>
          <a:ln>
            <a:noFill/>
          </a:ln>
        </p:spPr>
        <p:txBody>
          <a:bodyPr spcFirstLastPara="1" wrap="square" lIns="0" tIns="9525" rIns="0" bIns="0" anchor="t" anchorCtr="0">
            <a:spAutoFit/>
          </a:bodyPr>
          <a:lstStyle/>
          <a:p>
            <a:pPr marL="9525">
              <a:spcBef>
                <a:spcPts val="0"/>
              </a:spcBef>
              <a:spcAft>
                <a:spcPts val="0"/>
              </a:spcAft>
              <a:buClr>
                <a:srgbClr val="000000"/>
              </a:buClr>
              <a:buSzPts val="2400"/>
            </a:pPr>
            <a:r>
              <a:rPr lang="en-US" sz="1800" b="1">
                <a:solidFill>
                  <a:srgbClr val="FFFFFF"/>
                </a:solidFill>
                <a:latin typeface="Open Sans SemiBold"/>
                <a:ea typeface="Open Sans SemiBold"/>
                <a:cs typeface="Open Sans SemiBold"/>
                <a:sym typeface="Open Sans SemiBold"/>
              </a:rPr>
              <a:t>Moon</a:t>
            </a:r>
            <a:endParaRPr sz="1800" b="1">
              <a:solidFill>
                <a:srgbClr val="000000"/>
              </a:solidFill>
              <a:latin typeface="Open Sans SemiBold"/>
              <a:ea typeface="Open Sans SemiBold"/>
              <a:cs typeface="Open Sans SemiBold"/>
              <a:sym typeface="Open Sans SemiBold"/>
            </a:endParaRPr>
          </a:p>
        </p:txBody>
      </p:sp>
      <p:grpSp>
        <p:nvGrpSpPr>
          <p:cNvPr id="162" name="Google Shape;162;p10"/>
          <p:cNvGrpSpPr/>
          <p:nvPr/>
        </p:nvGrpSpPr>
        <p:grpSpPr>
          <a:xfrm>
            <a:off x="337672" y="4597148"/>
            <a:ext cx="729368" cy="546735"/>
            <a:chOff x="450227" y="6129531"/>
            <a:chExt cx="972490" cy="728980"/>
          </a:xfrm>
        </p:grpSpPr>
        <p:sp>
          <p:nvSpPr>
            <p:cNvPr id="163" name="Google Shape;163;p10"/>
            <p:cNvSpPr/>
            <p:nvPr/>
          </p:nvSpPr>
          <p:spPr>
            <a:xfrm>
              <a:off x="712152" y="6417567"/>
              <a:ext cx="710565" cy="152400"/>
            </a:xfrm>
            <a:custGeom>
              <a:avLst/>
              <a:gdLst/>
              <a:ahLst/>
              <a:cxnLst/>
              <a:rect l="l" t="t" r="r" b="b"/>
              <a:pathLst>
                <a:path w="710565" h="152400" extrusionOk="0">
                  <a:moveTo>
                    <a:pt x="0" y="152400"/>
                  </a:moveTo>
                  <a:lnTo>
                    <a:pt x="710247" y="152400"/>
                  </a:lnTo>
                  <a:lnTo>
                    <a:pt x="710247" y="0"/>
                  </a:lnTo>
                  <a:lnTo>
                    <a:pt x="0" y="0"/>
                  </a:lnTo>
                  <a:lnTo>
                    <a:pt x="0" y="15240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64" name="Google Shape;164;p10"/>
            <p:cNvSpPr/>
            <p:nvPr/>
          </p:nvSpPr>
          <p:spPr>
            <a:xfrm>
              <a:off x="450227" y="6129531"/>
              <a:ext cx="391795" cy="728980"/>
            </a:xfrm>
            <a:custGeom>
              <a:avLst/>
              <a:gdLst/>
              <a:ahLst/>
              <a:cxnLst/>
              <a:rect l="l" t="t" r="r" b="b"/>
              <a:pathLst>
                <a:path w="391794" h="728979" extrusionOk="0">
                  <a:moveTo>
                    <a:pt x="391744" y="0"/>
                  </a:moveTo>
                  <a:lnTo>
                    <a:pt x="0" y="364235"/>
                  </a:lnTo>
                  <a:lnTo>
                    <a:pt x="391744" y="728471"/>
                  </a:lnTo>
                  <a:lnTo>
                    <a:pt x="391744" y="0"/>
                  </a:lnTo>
                  <a:close/>
                </a:path>
              </a:pathLst>
            </a:custGeom>
            <a:solidFill>
              <a:srgbClr val="FAA61A"/>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grpSp>
        <p:nvGrpSpPr>
          <p:cNvPr id="165" name="Google Shape;165;p10"/>
          <p:cNvGrpSpPr/>
          <p:nvPr/>
        </p:nvGrpSpPr>
        <p:grpSpPr>
          <a:xfrm>
            <a:off x="344811" y="3338047"/>
            <a:ext cx="11847629" cy="867449"/>
            <a:chOff x="459748" y="4450727"/>
            <a:chExt cx="15796838" cy="1156599"/>
          </a:xfrm>
        </p:grpSpPr>
        <p:sp>
          <p:nvSpPr>
            <p:cNvPr id="166" name="Google Shape;166;p10"/>
            <p:cNvSpPr/>
            <p:nvPr/>
          </p:nvSpPr>
          <p:spPr>
            <a:xfrm>
              <a:off x="3381961" y="4466866"/>
              <a:ext cx="12874625" cy="1140460"/>
            </a:xfrm>
            <a:custGeom>
              <a:avLst/>
              <a:gdLst/>
              <a:ahLst/>
              <a:cxnLst/>
              <a:rect l="l" t="t" r="r" b="b"/>
              <a:pathLst>
                <a:path w="12874625" h="1140460" extrusionOk="0">
                  <a:moveTo>
                    <a:pt x="0" y="32383"/>
                  </a:moveTo>
                  <a:lnTo>
                    <a:pt x="35441" y="16933"/>
                  </a:lnTo>
                  <a:lnTo>
                    <a:pt x="78305" y="11104"/>
                  </a:lnTo>
                  <a:lnTo>
                    <a:pt x="124361" y="7336"/>
                  </a:lnTo>
                  <a:lnTo>
                    <a:pt x="165655" y="5027"/>
                  </a:lnTo>
                  <a:lnTo>
                    <a:pt x="212656" y="3157"/>
                  </a:lnTo>
                  <a:lnTo>
                    <a:pt x="265292" y="1723"/>
                  </a:lnTo>
                  <a:lnTo>
                    <a:pt x="303478" y="1007"/>
                  </a:lnTo>
                  <a:lnTo>
                    <a:pt x="344116" y="482"/>
                  </a:lnTo>
                  <a:lnTo>
                    <a:pt x="387183" y="148"/>
                  </a:lnTo>
                  <a:lnTo>
                    <a:pt x="432660" y="2"/>
                  </a:lnTo>
                  <a:lnTo>
                    <a:pt x="456295" y="0"/>
                  </a:lnTo>
                  <a:lnTo>
                    <a:pt x="480524" y="44"/>
                  </a:lnTo>
                  <a:lnTo>
                    <a:pt x="530755" y="273"/>
                  </a:lnTo>
                  <a:lnTo>
                    <a:pt x="583330" y="688"/>
                  </a:lnTo>
                  <a:lnTo>
                    <a:pt x="638230" y="1288"/>
                  </a:lnTo>
                  <a:lnTo>
                    <a:pt x="695432" y="2072"/>
                  </a:lnTo>
                  <a:lnTo>
                    <a:pt x="754915" y="3038"/>
                  </a:lnTo>
                  <a:lnTo>
                    <a:pt x="816658" y="4187"/>
                  </a:lnTo>
                  <a:lnTo>
                    <a:pt x="880640" y="5516"/>
                  </a:lnTo>
                  <a:lnTo>
                    <a:pt x="946840" y="7025"/>
                  </a:lnTo>
                  <a:lnTo>
                    <a:pt x="1015235" y="8712"/>
                  </a:lnTo>
                  <a:lnTo>
                    <a:pt x="1085805" y="10577"/>
                  </a:lnTo>
                  <a:lnTo>
                    <a:pt x="1158529" y="12619"/>
                  </a:lnTo>
                  <a:lnTo>
                    <a:pt x="1233386" y="14837"/>
                  </a:lnTo>
                  <a:lnTo>
                    <a:pt x="1271607" y="16011"/>
                  </a:lnTo>
                  <a:lnTo>
                    <a:pt x="1310353" y="17229"/>
                  </a:lnTo>
                  <a:lnTo>
                    <a:pt x="1349622" y="18490"/>
                  </a:lnTo>
                  <a:lnTo>
                    <a:pt x="1389410" y="19794"/>
                  </a:lnTo>
                  <a:lnTo>
                    <a:pt x="1429716" y="21142"/>
                  </a:lnTo>
                  <a:lnTo>
                    <a:pt x="1470536" y="22532"/>
                  </a:lnTo>
                  <a:lnTo>
                    <a:pt x="1511868" y="23965"/>
                  </a:lnTo>
                  <a:lnTo>
                    <a:pt x="1553709" y="25442"/>
                  </a:lnTo>
                  <a:lnTo>
                    <a:pt x="1596057" y="26960"/>
                  </a:lnTo>
                  <a:lnTo>
                    <a:pt x="1638908" y="28521"/>
                  </a:lnTo>
                  <a:lnTo>
                    <a:pt x="1682261" y="30125"/>
                  </a:lnTo>
                  <a:lnTo>
                    <a:pt x="1726112" y="31771"/>
                  </a:lnTo>
                  <a:lnTo>
                    <a:pt x="1770459" y="33459"/>
                  </a:lnTo>
                  <a:lnTo>
                    <a:pt x="1815299" y="35189"/>
                  </a:lnTo>
                  <a:lnTo>
                    <a:pt x="1860630" y="36960"/>
                  </a:lnTo>
                  <a:lnTo>
                    <a:pt x="1906448" y="38774"/>
                  </a:lnTo>
                  <a:lnTo>
                    <a:pt x="1952752" y="40629"/>
                  </a:lnTo>
                  <a:lnTo>
                    <a:pt x="1999538" y="42525"/>
                  </a:lnTo>
                  <a:lnTo>
                    <a:pt x="2046805" y="44463"/>
                  </a:lnTo>
                  <a:lnTo>
                    <a:pt x="2094548" y="46442"/>
                  </a:lnTo>
                  <a:lnTo>
                    <a:pt x="2142766" y="48462"/>
                  </a:lnTo>
                  <a:lnTo>
                    <a:pt x="2191456" y="50523"/>
                  </a:lnTo>
                  <a:lnTo>
                    <a:pt x="2240615" y="52624"/>
                  </a:lnTo>
                  <a:lnTo>
                    <a:pt x="2290241" y="54767"/>
                  </a:lnTo>
                  <a:lnTo>
                    <a:pt x="2340331" y="56950"/>
                  </a:lnTo>
                  <a:lnTo>
                    <a:pt x="2390882" y="59173"/>
                  </a:lnTo>
                  <a:lnTo>
                    <a:pt x="2441892" y="61437"/>
                  </a:lnTo>
                  <a:lnTo>
                    <a:pt x="2493358" y="63741"/>
                  </a:lnTo>
                  <a:lnTo>
                    <a:pt x="2545277" y="66085"/>
                  </a:lnTo>
                  <a:lnTo>
                    <a:pt x="2597647" y="68469"/>
                  </a:lnTo>
                  <a:lnTo>
                    <a:pt x="2650464" y="70892"/>
                  </a:lnTo>
                  <a:lnTo>
                    <a:pt x="2703727" y="73355"/>
                  </a:lnTo>
                  <a:lnTo>
                    <a:pt x="2757433" y="75858"/>
                  </a:lnTo>
                  <a:lnTo>
                    <a:pt x="2811579" y="78400"/>
                  </a:lnTo>
                  <a:lnTo>
                    <a:pt x="2866162" y="80982"/>
                  </a:lnTo>
                  <a:lnTo>
                    <a:pt x="2921180" y="83602"/>
                  </a:lnTo>
                  <a:lnTo>
                    <a:pt x="2976629" y="86262"/>
                  </a:lnTo>
                  <a:lnTo>
                    <a:pt x="3032509" y="88960"/>
                  </a:lnTo>
                  <a:lnTo>
                    <a:pt x="3088815" y="91697"/>
                  </a:lnTo>
                  <a:lnTo>
                    <a:pt x="3145545" y="94473"/>
                  </a:lnTo>
                  <a:lnTo>
                    <a:pt x="3202696" y="97287"/>
                  </a:lnTo>
                  <a:lnTo>
                    <a:pt x="3260266" y="100140"/>
                  </a:lnTo>
                  <a:lnTo>
                    <a:pt x="3318252" y="103031"/>
                  </a:lnTo>
                  <a:lnTo>
                    <a:pt x="3376652" y="105960"/>
                  </a:lnTo>
                  <a:lnTo>
                    <a:pt x="3435462" y="108927"/>
                  </a:lnTo>
                  <a:lnTo>
                    <a:pt x="3494681" y="111932"/>
                  </a:lnTo>
                  <a:lnTo>
                    <a:pt x="3554305" y="114974"/>
                  </a:lnTo>
                  <a:lnTo>
                    <a:pt x="3614332" y="118054"/>
                  </a:lnTo>
                  <a:lnTo>
                    <a:pt x="3674759" y="121172"/>
                  </a:lnTo>
                  <a:lnTo>
                    <a:pt x="3735583" y="124327"/>
                  </a:lnTo>
                  <a:lnTo>
                    <a:pt x="3796802" y="127519"/>
                  </a:lnTo>
                  <a:lnTo>
                    <a:pt x="3858413" y="130748"/>
                  </a:lnTo>
                  <a:lnTo>
                    <a:pt x="3920414" y="134014"/>
                  </a:lnTo>
                  <a:lnTo>
                    <a:pt x="3982802" y="137317"/>
                  </a:lnTo>
                  <a:lnTo>
                    <a:pt x="4045574" y="140657"/>
                  </a:lnTo>
                  <a:lnTo>
                    <a:pt x="4108727" y="144033"/>
                  </a:lnTo>
                  <a:lnTo>
                    <a:pt x="4172259" y="147445"/>
                  </a:lnTo>
                  <a:lnTo>
                    <a:pt x="4236168" y="150894"/>
                  </a:lnTo>
                  <a:lnTo>
                    <a:pt x="4300450" y="154379"/>
                  </a:lnTo>
                  <a:lnTo>
                    <a:pt x="4365103" y="157900"/>
                  </a:lnTo>
                  <a:lnTo>
                    <a:pt x="4430124" y="161457"/>
                  </a:lnTo>
                  <a:lnTo>
                    <a:pt x="4495510" y="165050"/>
                  </a:lnTo>
                  <a:lnTo>
                    <a:pt x="4561260" y="168679"/>
                  </a:lnTo>
                  <a:lnTo>
                    <a:pt x="4627370" y="172342"/>
                  </a:lnTo>
                  <a:lnTo>
                    <a:pt x="4693837" y="176042"/>
                  </a:lnTo>
                  <a:lnTo>
                    <a:pt x="4760659" y="179776"/>
                  </a:lnTo>
                  <a:lnTo>
                    <a:pt x="4827834" y="183546"/>
                  </a:lnTo>
                  <a:lnTo>
                    <a:pt x="4895358" y="187351"/>
                  </a:lnTo>
                  <a:lnTo>
                    <a:pt x="4963229" y="191191"/>
                  </a:lnTo>
                  <a:lnTo>
                    <a:pt x="5031444" y="195065"/>
                  </a:lnTo>
                  <a:lnTo>
                    <a:pt x="5100001" y="198974"/>
                  </a:lnTo>
                  <a:lnTo>
                    <a:pt x="5168897" y="202918"/>
                  </a:lnTo>
                  <a:lnTo>
                    <a:pt x="5238130" y="206896"/>
                  </a:lnTo>
                  <a:lnTo>
                    <a:pt x="5307696" y="210908"/>
                  </a:lnTo>
                  <a:lnTo>
                    <a:pt x="5377593" y="214954"/>
                  </a:lnTo>
                  <a:lnTo>
                    <a:pt x="5447818" y="219034"/>
                  </a:lnTo>
                  <a:lnTo>
                    <a:pt x="5518369" y="223148"/>
                  </a:lnTo>
                  <a:lnTo>
                    <a:pt x="5589243" y="227296"/>
                  </a:lnTo>
                  <a:lnTo>
                    <a:pt x="5660437" y="231478"/>
                  </a:lnTo>
                  <a:lnTo>
                    <a:pt x="5731949" y="235692"/>
                  </a:lnTo>
                  <a:lnTo>
                    <a:pt x="5803776" y="239941"/>
                  </a:lnTo>
                  <a:lnTo>
                    <a:pt x="5875916" y="244222"/>
                  </a:lnTo>
                  <a:lnTo>
                    <a:pt x="5948365" y="248536"/>
                  </a:lnTo>
                  <a:lnTo>
                    <a:pt x="6021121" y="252884"/>
                  </a:lnTo>
                  <a:lnTo>
                    <a:pt x="6094182" y="257264"/>
                  </a:lnTo>
                  <a:lnTo>
                    <a:pt x="6167544" y="261677"/>
                  </a:lnTo>
                  <a:lnTo>
                    <a:pt x="6241206" y="266123"/>
                  </a:lnTo>
                  <a:lnTo>
                    <a:pt x="6315164" y="270601"/>
                  </a:lnTo>
                  <a:lnTo>
                    <a:pt x="6389415" y="275111"/>
                  </a:lnTo>
                  <a:lnTo>
                    <a:pt x="6463958" y="279653"/>
                  </a:lnTo>
                  <a:lnTo>
                    <a:pt x="6538789" y="284228"/>
                  </a:lnTo>
                  <a:lnTo>
                    <a:pt x="6613907" y="288834"/>
                  </a:lnTo>
                  <a:lnTo>
                    <a:pt x="6689307" y="293472"/>
                  </a:lnTo>
                  <a:lnTo>
                    <a:pt x="6764987" y="298142"/>
                  </a:lnTo>
                  <a:lnTo>
                    <a:pt x="6840946" y="302844"/>
                  </a:lnTo>
                  <a:lnTo>
                    <a:pt x="6917179" y="307576"/>
                  </a:lnTo>
                  <a:lnTo>
                    <a:pt x="6993685" y="312340"/>
                  </a:lnTo>
                  <a:lnTo>
                    <a:pt x="7070461" y="317136"/>
                  </a:lnTo>
                  <a:lnTo>
                    <a:pt x="7147504" y="321962"/>
                  </a:lnTo>
                  <a:lnTo>
                    <a:pt x="7224812" y="326819"/>
                  </a:lnTo>
                  <a:lnTo>
                    <a:pt x="7302382" y="331707"/>
                  </a:lnTo>
                  <a:lnTo>
                    <a:pt x="7380210" y="336625"/>
                  </a:lnTo>
                  <a:lnTo>
                    <a:pt x="7458295" y="341574"/>
                  </a:lnTo>
                  <a:lnTo>
                    <a:pt x="7536635" y="346554"/>
                  </a:lnTo>
                  <a:lnTo>
                    <a:pt x="7615225" y="351563"/>
                  </a:lnTo>
                  <a:lnTo>
                    <a:pt x="7694064" y="356603"/>
                  </a:lnTo>
                  <a:lnTo>
                    <a:pt x="7773149" y="361673"/>
                  </a:lnTo>
                  <a:lnTo>
                    <a:pt x="7852477" y="366772"/>
                  </a:lnTo>
                  <a:lnTo>
                    <a:pt x="7932045" y="371902"/>
                  </a:lnTo>
                  <a:lnTo>
                    <a:pt x="8011852" y="377061"/>
                  </a:lnTo>
                  <a:lnTo>
                    <a:pt x="8091893" y="382249"/>
                  </a:lnTo>
                  <a:lnTo>
                    <a:pt x="8172168" y="387467"/>
                  </a:lnTo>
                  <a:lnTo>
                    <a:pt x="8252672" y="392714"/>
                  </a:lnTo>
                  <a:lnTo>
                    <a:pt x="8333404" y="397990"/>
                  </a:lnTo>
                  <a:lnTo>
                    <a:pt x="8414360" y="403295"/>
                  </a:lnTo>
                  <a:lnTo>
                    <a:pt x="8495538" y="408628"/>
                  </a:lnTo>
                  <a:lnTo>
                    <a:pt x="8576936" y="413991"/>
                  </a:lnTo>
                  <a:lnTo>
                    <a:pt x="8658550" y="419382"/>
                  </a:lnTo>
                  <a:lnTo>
                    <a:pt x="8740378" y="424801"/>
                  </a:lnTo>
                  <a:lnTo>
                    <a:pt x="8822418" y="430249"/>
                  </a:lnTo>
                  <a:lnTo>
                    <a:pt x="8904666" y="435725"/>
                  </a:lnTo>
                  <a:lnTo>
                    <a:pt x="8987120" y="441229"/>
                  </a:lnTo>
                  <a:lnTo>
                    <a:pt x="9069778" y="446761"/>
                  </a:lnTo>
                  <a:lnTo>
                    <a:pt x="9152636" y="452321"/>
                  </a:lnTo>
                  <a:lnTo>
                    <a:pt x="9235693" y="457909"/>
                  </a:lnTo>
                  <a:lnTo>
                    <a:pt x="9318944" y="463524"/>
                  </a:lnTo>
                  <a:lnTo>
                    <a:pt x="9402389" y="469166"/>
                  </a:lnTo>
                  <a:lnTo>
                    <a:pt x="9486023" y="474836"/>
                  </a:lnTo>
                  <a:lnTo>
                    <a:pt x="9569845" y="480533"/>
                  </a:lnTo>
                  <a:lnTo>
                    <a:pt x="9653852" y="486256"/>
                  </a:lnTo>
                  <a:lnTo>
                    <a:pt x="9738041" y="492007"/>
                  </a:lnTo>
                  <a:lnTo>
                    <a:pt x="9822409" y="497785"/>
                  </a:lnTo>
                  <a:lnTo>
                    <a:pt x="9906954" y="503589"/>
                  </a:lnTo>
                  <a:lnTo>
                    <a:pt x="9991673" y="509419"/>
                  </a:lnTo>
                  <a:lnTo>
                    <a:pt x="10076563" y="515277"/>
                  </a:lnTo>
                  <a:lnTo>
                    <a:pt x="10161623" y="521160"/>
                  </a:lnTo>
                  <a:lnTo>
                    <a:pt x="10246848" y="527069"/>
                  </a:lnTo>
                  <a:lnTo>
                    <a:pt x="10332237" y="533005"/>
                  </a:lnTo>
                  <a:lnTo>
                    <a:pt x="10417625" y="538954"/>
                  </a:lnTo>
                  <a:lnTo>
                    <a:pt x="10502847" y="544907"/>
                  </a:lnTo>
                  <a:lnTo>
                    <a:pt x="10587901" y="550863"/>
                  </a:lnTo>
                  <a:lnTo>
                    <a:pt x="10672785" y="556821"/>
                  </a:lnTo>
                  <a:lnTo>
                    <a:pt x="10757495" y="562782"/>
                  </a:lnTo>
                  <a:lnTo>
                    <a:pt x="10842029" y="568745"/>
                  </a:lnTo>
                  <a:lnTo>
                    <a:pt x="10926384" y="574710"/>
                  </a:lnTo>
                  <a:lnTo>
                    <a:pt x="11010558" y="580676"/>
                  </a:lnTo>
                  <a:lnTo>
                    <a:pt x="11094547" y="586644"/>
                  </a:lnTo>
                  <a:lnTo>
                    <a:pt x="11178350" y="592613"/>
                  </a:lnTo>
                  <a:lnTo>
                    <a:pt x="11261964" y="598583"/>
                  </a:lnTo>
                  <a:lnTo>
                    <a:pt x="11345385" y="604554"/>
                  </a:lnTo>
                  <a:lnTo>
                    <a:pt x="11428612" y="610525"/>
                  </a:lnTo>
                  <a:lnTo>
                    <a:pt x="11511642" y="616496"/>
                  </a:lnTo>
                  <a:lnTo>
                    <a:pt x="11594472" y="622467"/>
                  </a:lnTo>
                  <a:lnTo>
                    <a:pt x="11677099" y="628438"/>
                  </a:lnTo>
                  <a:lnTo>
                    <a:pt x="11759520" y="634409"/>
                  </a:lnTo>
                  <a:lnTo>
                    <a:pt x="11841734" y="640379"/>
                  </a:lnTo>
                  <a:lnTo>
                    <a:pt x="11923738" y="646347"/>
                  </a:lnTo>
                  <a:lnTo>
                    <a:pt x="12005528" y="652315"/>
                  </a:lnTo>
                  <a:lnTo>
                    <a:pt x="12087102" y="658281"/>
                  </a:lnTo>
                  <a:lnTo>
                    <a:pt x="12168458" y="664245"/>
                  </a:lnTo>
                  <a:lnTo>
                    <a:pt x="12249592" y="670208"/>
                  </a:lnTo>
                  <a:lnTo>
                    <a:pt x="12330503" y="676168"/>
                  </a:lnTo>
                  <a:lnTo>
                    <a:pt x="12411187" y="682126"/>
                  </a:lnTo>
                  <a:lnTo>
                    <a:pt x="12491642" y="688081"/>
                  </a:lnTo>
                  <a:lnTo>
                    <a:pt x="12571866" y="694033"/>
                  </a:lnTo>
                  <a:lnTo>
                    <a:pt x="12651854" y="699982"/>
                  </a:lnTo>
                  <a:lnTo>
                    <a:pt x="12731606" y="705927"/>
                  </a:lnTo>
                  <a:lnTo>
                    <a:pt x="12811118" y="711869"/>
                  </a:lnTo>
                  <a:lnTo>
                    <a:pt x="12874038" y="716582"/>
                  </a:lnTo>
                </a:path>
                <a:path w="12874625" h="1140460" extrusionOk="0">
                  <a:moveTo>
                    <a:pt x="12874038" y="1139961"/>
                  </a:moveTo>
                  <a:lnTo>
                    <a:pt x="12781742" y="1134030"/>
                  </a:lnTo>
                  <a:lnTo>
                    <a:pt x="12702173" y="1128901"/>
                  </a:lnTo>
                  <a:lnTo>
                    <a:pt x="12622367" y="1123742"/>
                  </a:lnTo>
                  <a:lnTo>
                    <a:pt x="12542325" y="1118554"/>
                  </a:lnTo>
                  <a:lnTo>
                    <a:pt x="12462051" y="1113336"/>
                  </a:lnTo>
                  <a:lnTo>
                    <a:pt x="12381546" y="1108089"/>
                  </a:lnTo>
                  <a:lnTo>
                    <a:pt x="12300815" y="1102813"/>
                  </a:lnTo>
                  <a:lnTo>
                    <a:pt x="12219859" y="1097508"/>
                  </a:lnTo>
                  <a:lnTo>
                    <a:pt x="12138681" y="1092175"/>
                  </a:lnTo>
                  <a:lnTo>
                    <a:pt x="12057283" y="1086812"/>
                  </a:lnTo>
                  <a:lnTo>
                    <a:pt x="11975669" y="1081421"/>
                  </a:lnTo>
                  <a:lnTo>
                    <a:pt x="11893841" y="1076002"/>
                  </a:lnTo>
                  <a:lnTo>
                    <a:pt x="11811802" y="1070554"/>
                  </a:lnTo>
                  <a:lnTo>
                    <a:pt x="11729553" y="1065078"/>
                  </a:lnTo>
                  <a:lnTo>
                    <a:pt x="11647099" y="1059574"/>
                  </a:lnTo>
                  <a:lnTo>
                    <a:pt x="11564442" y="1054043"/>
                  </a:lnTo>
                  <a:lnTo>
                    <a:pt x="11481584" y="1048483"/>
                  </a:lnTo>
                  <a:lnTo>
                    <a:pt x="11398527" y="1042896"/>
                  </a:lnTo>
                  <a:lnTo>
                    <a:pt x="11315276" y="1037281"/>
                  </a:lnTo>
                  <a:lnTo>
                    <a:pt x="11231832" y="1031639"/>
                  </a:lnTo>
                  <a:lnTo>
                    <a:pt x="11148197" y="1025969"/>
                  </a:lnTo>
                  <a:lnTo>
                    <a:pt x="11064376" y="1020272"/>
                  </a:lnTo>
                  <a:lnTo>
                    <a:pt x="10980369" y="1014549"/>
                  </a:lnTo>
                  <a:lnTo>
                    <a:pt x="10896180" y="1008798"/>
                  </a:lnTo>
                  <a:lnTo>
                    <a:pt x="10811812" y="1003021"/>
                  </a:lnTo>
                  <a:lnTo>
                    <a:pt x="10727268" y="997217"/>
                  </a:lnTo>
                  <a:lnTo>
                    <a:pt x="10642549" y="991386"/>
                  </a:lnTo>
                  <a:lnTo>
                    <a:pt x="10557659" y="985529"/>
                  </a:lnTo>
                  <a:lnTo>
                    <a:pt x="10472599" y="979646"/>
                  </a:lnTo>
                  <a:lnTo>
                    <a:pt x="10387374" y="973737"/>
                  </a:lnTo>
                  <a:lnTo>
                    <a:pt x="10301986" y="967802"/>
                  </a:lnTo>
                  <a:lnTo>
                    <a:pt x="10216597" y="961852"/>
                  </a:lnTo>
                  <a:lnTo>
                    <a:pt x="10131375" y="955899"/>
                  </a:lnTo>
                  <a:lnTo>
                    <a:pt x="10046320" y="949943"/>
                  </a:lnTo>
                  <a:lnTo>
                    <a:pt x="9961437" y="943984"/>
                  </a:lnTo>
                  <a:lnTo>
                    <a:pt x="9876727" y="938023"/>
                  </a:lnTo>
                  <a:lnTo>
                    <a:pt x="9792193" y="932060"/>
                  </a:lnTo>
                  <a:lnTo>
                    <a:pt x="9707837" y="926095"/>
                  </a:lnTo>
                  <a:lnTo>
                    <a:pt x="9623663" y="920129"/>
                  </a:lnTo>
                  <a:lnTo>
                    <a:pt x="9539674" y="914161"/>
                  </a:lnTo>
                  <a:lnTo>
                    <a:pt x="9455871" y="908192"/>
                  </a:lnTo>
                  <a:lnTo>
                    <a:pt x="9372257" y="902221"/>
                  </a:lnTo>
                  <a:lnTo>
                    <a:pt x="9288835" y="896251"/>
                  </a:lnTo>
                  <a:lnTo>
                    <a:pt x="9205608" y="890279"/>
                  </a:lnTo>
                  <a:lnTo>
                    <a:pt x="9122578" y="884308"/>
                  </a:lnTo>
                  <a:lnTo>
                    <a:pt x="9039748" y="878337"/>
                  </a:lnTo>
                  <a:lnTo>
                    <a:pt x="8957121" y="872365"/>
                  </a:lnTo>
                  <a:lnTo>
                    <a:pt x="8874699" y="866395"/>
                  </a:lnTo>
                  <a:lnTo>
                    <a:pt x="8792485" y="860425"/>
                  </a:lnTo>
                  <a:lnTo>
                    <a:pt x="8710482" y="854456"/>
                  </a:lnTo>
                  <a:lnTo>
                    <a:pt x="8628692" y="848488"/>
                  </a:lnTo>
                  <a:lnTo>
                    <a:pt x="8547117" y="842522"/>
                  </a:lnTo>
                  <a:lnTo>
                    <a:pt x="8465761" y="836558"/>
                  </a:lnTo>
                  <a:lnTo>
                    <a:pt x="8384627" y="830595"/>
                  </a:lnTo>
                  <a:lnTo>
                    <a:pt x="8303716" y="824635"/>
                  </a:lnTo>
                  <a:lnTo>
                    <a:pt x="8223032" y="818677"/>
                  </a:lnTo>
                  <a:lnTo>
                    <a:pt x="8142576" y="812722"/>
                  </a:lnTo>
                  <a:lnTo>
                    <a:pt x="8062353" y="806770"/>
                  </a:lnTo>
                  <a:lnTo>
                    <a:pt x="7982364" y="800821"/>
                  </a:lnTo>
                  <a:lnTo>
                    <a:pt x="7902612" y="794875"/>
                  </a:lnTo>
                  <a:lnTo>
                    <a:pt x="7823100" y="788933"/>
                  </a:lnTo>
                  <a:lnTo>
                    <a:pt x="7743830" y="782995"/>
                  </a:lnTo>
                  <a:lnTo>
                    <a:pt x="7664805" y="777061"/>
                  </a:lnTo>
                  <a:lnTo>
                    <a:pt x="7586028" y="771131"/>
                  </a:lnTo>
                  <a:lnTo>
                    <a:pt x="7507502" y="765206"/>
                  </a:lnTo>
                  <a:lnTo>
                    <a:pt x="7429228" y="759286"/>
                  </a:lnTo>
                  <a:lnTo>
                    <a:pt x="7351210" y="753371"/>
                  </a:lnTo>
                  <a:lnTo>
                    <a:pt x="7273450" y="747461"/>
                  </a:lnTo>
                  <a:lnTo>
                    <a:pt x="7195951" y="741557"/>
                  </a:lnTo>
                  <a:lnTo>
                    <a:pt x="7118716" y="735659"/>
                  </a:lnTo>
                  <a:lnTo>
                    <a:pt x="7041747" y="729767"/>
                  </a:lnTo>
                  <a:lnTo>
                    <a:pt x="6965047" y="723881"/>
                  </a:lnTo>
                  <a:lnTo>
                    <a:pt x="6888618" y="718001"/>
                  </a:lnTo>
                  <a:lnTo>
                    <a:pt x="6812464" y="712128"/>
                  </a:lnTo>
                  <a:lnTo>
                    <a:pt x="6736586" y="706263"/>
                  </a:lnTo>
                  <a:lnTo>
                    <a:pt x="6660988" y="700404"/>
                  </a:lnTo>
                  <a:lnTo>
                    <a:pt x="6585672" y="694553"/>
                  </a:lnTo>
                  <a:lnTo>
                    <a:pt x="6510641" y="688710"/>
                  </a:lnTo>
                  <a:lnTo>
                    <a:pt x="6435898" y="682875"/>
                  </a:lnTo>
                  <a:lnTo>
                    <a:pt x="6361444" y="677048"/>
                  </a:lnTo>
                  <a:lnTo>
                    <a:pt x="6287284" y="671229"/>
                  </a:lnTo>
                  <a:lnTo>
                    <a:pt x="6213418" y="665419"/>
                  </a:lnTo>
                  <a:lnTo>
                    <a:pt x="6139851" y="659618"/>
                  </a:lnTo>
                  <a:lnTo>
                    <a:pt x="6066584" y="653827"/>
                  </a:lnTo>
                  <a:lnTo>
                    <a:pt x="5993621" y="648044"/>
                  </a:lnTo>
                  <a:lnTo>
                    <a:pt x="5920964" y="642272"/>
                  </a:lnTo>
                  <a:lnTo>
                    <a:pt x="5848616" y="636509"/>
                  </a:lnTo>
                  <a:lnTo>
                    <a:pt x="5776579" y="630756"/>
                  </a:lnTo>
                  <a:lnTo>
                    <a:pt x="5704855" y="625014"/>
                  </a:lnTo>
                  <a:lnTo>
                    <a:pt x="5633449" y="619283"/>
                  </a:lnTo>
                  <a:lnTo>
                    <a:pt x="5562361" y="613562"/>
                  </a:lnTo>
                  <a:lnTo>
                    <a:pt x="5491596" y="607852"/>
                  </a:lnTo>
                  <a:lnTo>
                    <a:pt x="5421155" y="602154"/>
                  </a:lnTo>
                  <a:lnTo>
                    <a:pt x="5351042" y="596467"/>
                  </a:lnTo>
                  <a:lnTo>
                    <a:pt x="5281258" y="590793"/>
                  </a:lnTo>
                  <a:lnTo>
                    <a:pt x="5211807" y="585130"/>
                  </a:lnTo>
                  <a:lnTo>
                    <a:pt x="5142691" y="579479"/>
                  </a:lnTo>
                  <a:lnTo>
                    <a:pt x="5073913" y="573842"/>
                  </a:lnTo>
                  <a:lnTo>
                    <a:pt x="5005475" y="568216"/>
                  </a:lnTo>
                  <a:lnTo>
                    <a:pt x="4937381" y="562604"/>
                  </a:lnTo>
                  <a:lnTo>
                    <a:pt x="4869632" y="557006"/>
                  </a:lnTo>
                  <a:lnTo>
                    <a:pt x="4802232" y="551420"/>
                  </a:lnTo>
                  <a:lnTo>
                    <a:pt x="4735182" y="545849"/>
                  </a:lnTo>
                  <a:lnTo>
                    <a:pt x="4668487" y="540291"/>
                  </a:lnTo>
                  <a:lnTo>
                    <a:pt x="4602148" y="534748"/>
                  </a:lnTo>
                  <a:lnTo>
                    <a:pt x="4536168" y="529219"/>
                  </a:lnTo>
                  <a:lnTo>
                    <a:pt x="4470549" y="523705"/>
                  </a:lnTo>
                  <a:lnTo>
                    <a:pt x="4405295" y="518206"/>
                  </a:lnTo>
                  <a:lnTo>
                    <a:pt x="4340408" y="512722"/>
                  </a:lnTo>
                  <a:lnTo>
                    <a:pt x="4275891" y="507253"/>
                  </a:lnTo>
                  <a:lnTo>
                    <a:pt x="4211746" y="501801"/>
                  </a:lnTo>
                  <a:lnTo>
                    <a:pt x="4147976" y="496364"/>
                  </a:lnTo>
                  <a:lnTo>
                    <a:pt x="4084583" y="490943"/>
                  </a:lnTo>
                  <a:lnTo>
                    <a:pt x="4021571" y="485539"/>
                  </a:lnTo>
                  <a:lnTo>
                    <a:pt x="3958942" y="480151"/>
                  </a:lnTo>
                  <a:lnTo>
                    <a:pt x="3896698" y="474780"/>
                  </a:lnTo>
                  <a:lnTo>
                    <a:pt x="3834842" y="469427"/>
                  </a:lnTo>
                  <a:lnTo>
                    <a:pt x="3773378" y="464090"/>
                  </a:lnTo>
                  <a:lnTo>
                    <a:pt x="3712307" y="458772"/>
                  </a:lnTo>
                  <a:lnTo>
                    <a:pt x="3651631" y="453471"/>
                  </a:lnTo>
                  <a:lnTo>
                    <a:pt x="3591355" y="448188"/>
                  </a:lnTo>
                  <a:lnTo>
                    <a:pt x="3531480" y="442923"/>
                  </a:lnTo>
                  <a:lnTo>
                    <a:pt x="3472010" y="437678"/>
                  </a:lnTo>
                  <a:lnTo>
                    <a:pt x="3412946" y="432451"/>
                  </a:lnTo>
                  <a:lnTo>
                    <a:pt x="3354291" y="427243"/>
                  </a:lnTo>
                  <a:lnTo>
                    <a:pt x="3296049" y="422054"/>
                  </a:lnTo>
                  <a:lnTo>
                    <a:pt x="3238221" y="416885"/>
                  </a:lnTo>
                  <a:lnTo>
                    <a:pt x="3180811" y="411735"/>
                  </a:lnTo>
                  <a:lnTo>
                    <a:pt x="3123821" y="406606"/>
                  </a:lnTo>
                  <a:lnTo>
                    <a:pt x="3067253" y="401497"/>
                  </a:lnTo>
                  <a:lnTo>
                    <a:pt x="3011111" y="396408"/>
                  </a:lnTo>
                  <a:lnTo>
                    <a:pt x="2955396" y="391340"/>
                  </a:lnTo>
                  <a:lnTo>
                    <a:pt x="2900113" y="386293"/>
                  </a:lnTo>
                  <a:lnTo>
                    <a:pt x="2845262" y="381268"/>
                  </a:lnTo>
                  <a:lnTo>
                    <a:pt x="2790848" y="376263"/>
                  </a:lnTo>
                  <a:lnTo>
                    <a:pt x="2736872" y="371281"/>
                  </a:lnTo>
                  <a:lnTo>
                    <a:pt x="2683337" y="366320"/>
                  </a:lnTo>
                  <a:lnTo>
                    <a:pt x="2630246" y="361382"/>
                  </a:lnTo>
                  <a:lnTo>
                    <a:pt x="2577602" y="356466"/>
                  </a:lnTo>
                  <a:lnTo>
                    <a:pt x="2525407" y="351573"/>
                  </a:lnTo>
                  <a:lnTo>
                    <a:pt x="2473664" y="346702"/>
                  </a:lnTo>
                  <a:lnTo>
                    <a:pt x="2422375" y="341855"/>
                  </a:lnTo>
                  <a:lnTo>
                    <a:pt x="2371544" y="337031"/>
                  </a:lnTo>
                  <a:lnTo>
                    <a:pt x="2321172" y="332231"/>
                  </a:lnTo>
                  <a:lnTo>
                    <a:pt x="2271262" y="327454"/>
                  </a:lnTo>
                  <a:lnTo>
                    <a:pt x="2221818" y="322702"/>
                  </a:lnTo>
                  <a:lnTo>
                    <a:pt x="2172842" y="317974"/>
                  </a:lnTo>
                  <a:lnTo>
                    <a:pt x="2124336" y="313271"/>
                  </a:lnTo>
                  <a:lnTo>
                    <a:pt x="2076302" y="308592"/>
                  </a:lnTo>
                  <a:lnTo>
                    <a:pt x="2028745" y="303939"/>
                  </a:lnTo>
                  <a:lnTo>
                    <a:pt x="1981666" y="299311"/>
                  </a:lnTo>
                  <a:lnTo>
                    <a:pt x="1935068" y="294708"/>
                  </a:lnTo>
                  <a:lnTo>
                    <a:pt x="1888954" y="290131"/>
                  </a:lnTo>
                  <a:lnTo>
                    <a:pt x="1843326" y="285580"/>
                  </a:lnTo>
                  <a:lnTo>
                    <a:pt x="1798186" y="281056"/>
                  </a:lnTo>
                  <a:lnTo>
                    <a:pt x="1753539" y="276558"/>
                  </a:lnTo>
                  <a:lnTo>
                    <a:pt x="1709386" y="272087"/>
                  </a:lnTo>
                  <a:lnTo>
                    <a:pt x="1665729" y="267642"/>
                  </a:lnTo>
                  <a:lnTo>
                    <a:pt x="1622573" y="263225"/>
                  </a:lnTo>
                  <a:lnTo>
                    <a:pt x="1579918" y="258836"/>
                  </a:lnTo>
                  <a:lnTo>
                    <a:pt x="1537768" y="254474"/>
                  </a:lnTo>
                  <a:lnTo>
                    <a:pt x="1496126" y="250140"/>
                  </a:lnTo>
                  <a:lnTo>
                    <a:pt x="1454994" y="245835"/>
                  </a:lnTo>
                  <a:lnTo>
                    <a:pt x="1414375" y="241557"/>
                  </a:lnTo>
                  <a:lnTo>
                    <a:pt x="1374271" y="237309"/>
                  </a:lnTo>
                  <a:lnTo>
                    <a:pt x="1334686" y="233089"/>
                  </a:lnTo>
                  <a:lnTo>
                    <a:pt x="1295621" y="228899"/>
                  </a:lnTo>
                  <a:lnTo>
                    <a:pt x="1257079" y="224738"/>
                  </a:lnTo>
                  <a:lnTo>
                    <a:pt x="1219064" y="220606"/>
                  </a:lnTo>
                  <a:lnTo>
                    <a:pt x="1144622" y="212433"/>
                  </a:lnTo>
                  <a:lnTo>
                    <a:pt x="1072316" y="204382"/>
                  </a:lnTo>
                  <a:lnTo>
                    <a:pt x="1002168" y="196454"/>
                  </a:lnTo>
                  <a:lnTo>
                    <a:pt x="934198" y="188651"/>
                  </a:lnTo>
                  <a:lnTo>
                    <a:pt x="868428" y="180976"/>
                  </a:lnTo>
                  <a:lnTo>
                    <a:pt x="804879" y="173429"/>
                  </a:lnTo>
                  <a:lnTo>
                    <a:pt x="743572" y="166014"/>
                  </a:lnTo>
                  <a:lnTo>
                    <a:pt x="684528" y="158732"/>
                  </a:lnTo>
                  <a:lnTo>
                    <a:pt x="627769" y="151585"/>
                  </a:lnTo>
                  <a:lnTo>
                    <a:pt x="573316" y="144574"/>
                  </a:lnTo>
                  <a:lnTo>
                    <a:pt x="521190" y="137703"/>
                  </a:lnTo>
                  <a:lnTo>
                    <a:pt x="471412" y="130972"/>
                  </a:lnTo>
                  <a:lnTo>
                    <a:pt x="424003" y="124383"/>
                  </a:lnTo>
                  <a:lnTo>
                    <a:pt x="378985" y="117940"/>
                  </a:lnTo>
                  <a:lnTo>
                    <a:pt x="336379" y="111643"/>
                  </a:lnTo>
                  <a:lnTo>
                    <a:pt x="296206" y="105494"/>
                  </a:lnTo>
                  <a:lnTo>
                    <a:pt x="258487" y="99496"/>
                  </a:lnTo>
                  <a:lnTo>
                    <a:pt x="206557" y="90784"/>
                  </a:lnTo>
                  <a:lnTo>
                    <a:pt x="160268" y="82422"/>
                  </a:lnTo>
                  <a:lnTo>
                    <a:pt x="119693" y="74415"/>
                  </a:lnTo>
                  <a:lnTo>
                    <a:pt x="74602" y="64304"/>
                  </a:lnTo>
                  <a:lnTo>
                    <a:pt x="32959" y="52594"/>
                  </a:lnTo>
                  <a:lnTo>
                    <a:pt x="220" y="34207"/>
                  </a:lnTo>
                  <a:lnTo>
                    <a:pt x="0" y="32383"/>
                  </a:lnTo>
                </a:path>
              </a:pathLst>
            </a:custGeom>
            <a:noFill/>
            <a:ln w="25400" cap="flat" cmpd="sng">
              <a:solidFill>
                <a:srgbClr val="7E7E7E"/>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sp>
          <p:nvSpPr>
            <p:cNvPr id="167" name="Google Shape;167;p10"/>
            <p:cNvSpPr/>
            <p:nvPr/>
          </p:nvSpPr>
          <p:spPr>
            <a:xfrm>
              <a:off x="3364873" y="4469777"/>
              <a:ext cx="12891135" cy="57150"/>
            </a:xfrm>
            <a:custGeom>
              <a:avLst/>
              <a:gdLst/>
              <a:ahLst/>
              <a:cxnLst/>
              <a:rect l="l" t="t" r="r" b="b"/>
              <a:pathLst>
                <a:path w="12891135" h="57150" extrusionOk="0">
                  <a:moveTo>
                    <a:pt x="76327" y="0"/>
                  </a:moveTo>
                  <a:lnTo>
                    <a:pt x="46618" y="748"/>
                  </a:lnTo>
                  <a:lnTo>
                    <a:pt x="22356" y="2790"/>
                  </a:lnTo>
                  <a:lnTo>
                    <a:pt x="5998" y="5818"/>
                  </a:lnTo>
                  <a:lnTo>
                    <a:pt x="0" y="9525"/>
                  </a:lnTo>
                  <a:lnTo>
                    <a:pt x="0" y="47625"/>
                  </a:lnTo>
                  <a:lnTo>
                    <a:pt x="5998" y="51331"/>
                  </a:lnTo>
                  <a:lnTo>
                    <a:pt x="22356" y="54359"/>
                  </a:lnTo>
                  <a:lnTo>
                    <a:pt x="46618" y="56401"/>
                  </a:lnTo>
                  <a:lnTo>
                    <a:pt x="76327" y="57150"/>
                  </a:lnTo>
                  <a:lnTo>
                    <a:pt x="12891125" y="45094"/>
                  </a:lnTo>
                  <a:lnTo>
                    <a:pt x="12891125" y="21809"/>
                  </a:lnTo>
                  <a:lnTo>
                    <a:pt x="76327" y="0"/>
                  </a:lnTo>
                  <a:close/>
                </a:path>
              </a:pathLst>
            </a:custGeom>
            <a:solidFill>
              <a:srgbClr val="585858"/>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168" name="Google Shape;168;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26774" y="4450727"/>
              <a:ext cx="95249" cy="101599"/>
            </a:xfrm>
            <a:prstGeom prst="rect">
              <a:avLst/>
            </a:prstGeom>
            <a:noFill/>
            <a:ln>
              <a:noFill/>
            </a:ln>
          </p:spPr>
        </p:pic>
        <p:sp>
          <p:nvSpPr>
            <p:cNvPr id="169" name="Google Shape;169;p10"/>
            <p:cNvSpPr/>
            <p:nvPr/>
          </p:nvSpPr>
          <p:spPr>
            <a:xfrm>
              <a:off x="459748" y="5158752"/>
              <a:ext cx="13263880" cy="0"/>
            </a:xfrm>
            <a:custGeom>
              <a:avLst/>
              <a:gdLst/>
              <a:ahLst/>
              <a:cxnLst/>
              <a:rect l="l" t="t" r="r" b="b"/>
              <a:pathLst>
                <a:path w="13263880" h="120000" extrusionOk="0">
                  <a:moveTo>
                    <a:pt x="13263829" y="0"/>
                  </a:moveTo>
                  <a:lnTo>
                    <a:pt x="0" y="0"/>
                  </a:lnTo>
                </a:path>
              </a:pathLst>
            </a:custGeom>
            <a:noFill/>
            <a:ln w="19050" cap="flat" cmpd="sng">
              <a:solidFill>
                <a:srgbClr val="006FC0"/>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170" name="Google Shape;170;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626473" y="4933327"/>
              <a:ext cx="412750" cy="412749"/>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0"/>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60933" rIns="121900" bIns="60933" rtlCol="0" anchor="ctr" anchorCtr="0">
            <a:noAutofit/>
          </a:bodyPr>
          <a:lstStyle/>
          <a:p>
            <a:pPr>
              <a:spcBef>
                <a:spcPts val="0"/>
              </a:spcBef>
              <a:spcAft>
                <a:spcPts val="0"/>
              </a:spcAft>
              <a:buSzPts val="1000"/>
            </a:pPr>
            <a:fld id="{00000000-1234-1234-1234-123412341234}" type="slidenum">
              <a:rPr lang="en-US" sz="1333">
                <a:solidFill>
                  <a:schemeClr val="dk2"/>
                </a:solidFill>
                <a:latin typeface="Arial"/>
                <a:ea typeface="Arial"/>
                <a:cs typeface="Arial"/>
                <a:sym typeface="Arial"/>
              </a:rPr>
              <a:pPr>
                <a:spcBef>
                  <a:spcPts val="0"/>
                </a:spcBef>
                <a:spcAft>
                  <a:spcPts val="0"/>
                </a:spcAft>
                <a:buSzPts val="1000"/>
              </a:pPr>
              <a:t>24</a:t>
            </a:fld>
            <a:endParaRPr sz="1333">
              <a:solidFill>
                <a:schemeClr val="dk2"/>
              </a:solidFill>
              <a:latin typeface="Arial"/>
              <a:ea typeface="Arial"/>
              <a:cs typeface="Arial"/>
              <a:sym typeface="Arial"/>
            </a:endParaRPr>
          </a:p>
        </p:txBody>
      </p:sp>
      <p:sp>
        <p:nvSpPr>
          <p:cNvPr id="414" name="Google Shape;414;p30"/>
          <p:cNvSpPr txBox="1"/>
          <p:nvPr/>
        </p:nvSpPr>
        <p:spPr>
          <a:xfrm>
            <a:off x="381000" y="240834"/>
            <a:ext cx="10201600" cy="759078"/>
          </a:xfrm>
          <a:prstGeom prst="rect">
            <a:avLst/>
          </a:prstGeom>
          <a:noFill/>
          <a:ln>
            <a:noFill/>
          </a:ln>
        </p:spPr>
        <p:txBody>
          <a:bodyPr spcFirstLastPara="1" wrap="square" lIns="121900" tIns="121900" rIns="121900" bIns="121900" anchor="t" anchorCtr="0">
            <a:spAutoFit/>
          </a:bodyPr>
          <a:lstStyle/>
          <a:p>
            <a:pPr>
              <a:spcBef>
                <a:spcPts val="0"/>
              </a:spcBef>
              <a:spcAft>
                <a:spcPts val="0"/>
              </a:spcAft>
              <a:buClr>
                <a:srgbClr val="000000"/>
              </a:buClr>
              <a:buSzPts val="2300"/>
            </a:pPr>
            <a:r>
              <a:rPr lang="en-US" sz="3333" b="1">
                <a:solidFill>
                  <a:schemeClr val="dk1"/>
                </a:solidFill>
                <a:latin typeface="Helvetica Neue"/>
                <a:ea typeface="Helvetica Neue"/>
                <a:cs typeface="Helvetica Neue"/>
                <a:sym typeface="Helvetica Neue"/>
              </a:rPr>
              <a:t>Why Isn’t There an Eclipse Every Month? </a:t>
            </a:r>
            <a:endParaRPr sz="3333">
              <a:solidFill>
                <a:schemeClr val="dk1"/>
              </a:solidFill>
              <a:latin typeface="Helvetica Neue"/>
              <a:ea typeface="Helvetica Neue"/>
              <a:cs typeface="Helvetica Neue"/>
              <a:sym typeface="Helvetica Neue"/>
            </a:endParaRPr>
          </a:p>
        </p:txBody>
      </p:sp>
      <p:sp>
        <p:nvSpPr>
          <p:cNvPr id="415" name="Google Shape;415;p30"/>
          <p:cNvSpPr txBox="1"/>
          <p:nvPr/>
        </p:nvSpPr>
        <p:spPr>
          <a:xfrm>
            <a:off x="734000" y="5807234"/>
            <a:ext cx="10724000" cy="8208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1400"/>
            </a:pPr>
            <a:r>
              <a:rPr lang="en-US" sz="1867">
                <a:solidFill>
                  <a:schemeClr val="dk1"/>
                </a:solidFill>
                <a:latin typeface="Helvetica Neue"/>
                <a:ea typeface="Helvetica Neue"/>
                <a:cs typeface="Helvetica Neue"/>
                <a:sym typeface="Helvetica Neue"/>
              </a:rPr>
              <a:t>This animation illustrates how the tilt of the Moon’s orbit often keeps it out of alignment with the Sun and Earth, preventing frequent eclipses. Credit: NASA</a:t>
            </a:r>
            <a:endParaRPr sz="1867">
              <a:solidFill>
                <a:schemeClr val="dk1"/>
              </a:solidFill>
              <a:highlight>
                <a:srgbClr val="FFFFFF"/>
              </a:highlight>
              <a:latin typeface="Arial"/>
              <a:ea typeface="Arial"/>
              <a:cs typeface="Arial"/>
              <a:sym typeface="Arial"/>
            </a:endParaRPr>
          </a:p>
        </p:txBody>
      </p:sp>
      <p:sp>
        <p:nvSpPr>
          <p:cNvPr id="416" name="Google Shape;416;p30"/>
          <p:cNvSpPr txBox="1"/>
          <p:nvPr/>
        </p:nvSpPr>
        <p:spPr>
          <a:xfrm>
            <a:off x="8071933" y="2002334"/>
            <a:ext cx="4000000" cy="533504"/>
          </a:xfrm>
          <a:prstGeom prst="rect">
            <a:avLst/>
          </a:prstGeom>
          <a:noFill/>
          <a:ln>
            <a:noFill/>
          </a:ln>
        </p:spPr>
        <p:txBody>
          <a:bodyPr spcFirstLastPara="1" wrap="square" lIns="121900" tIns="121900" rIns="121900" bIns="121900" anchor="t" anchorCtr="0">
            <a:spAutoFit/>
          </a:bodyPr>
          <a:lstStyle/>
          <a:p>
            <a:pPr>
              <a:spcBef>
                <a:spcPts val="0"/>
              </a:spcBef>
              <a:spcAft>
                <a:spcPts val="0"/>
              </a:spcAft>
              <a:buClr>
                <a:srgbClr val="000000"/>
              </a:buClr>
              <a:buSzPts val="1400"/>
            </a:pPr>
            <a:endParaRPr sz="1867">
              <a:solidFill>
                <a:srgbClr val="000000"/>
              </a:solidFill>
              <a:latin typeface="Arial"/>
              <a:ea typeface="Arial"/>
              <a:cs typeface="Arial"/>
              <a:sym typeface="Arial"/>
            </a:endParaRPr>
          </a:p>
        </p:txBody>
      </p:sp>
      <p:pic>
        <p:nvPicPr>
          <p:cNvPr id="417" name="Google Shape;417;p30" descr="Why are eclipses rare? The moon's orbit tilts. Sometimes the moon's shadow is too high above the Earth. Sometimes it is too low. Other times, it is just right. &#10;&#10;To learn all about the 2017 Total Eclipse: https://eclipse2017.nasa.gov/&#10;&#10;Music: Witch Waltz by Dorian Kelly&#10;&#10;Credit: NASA's Goddard Space Flight Center&#10;&#10;This video is public domain and along with other supporting visualizations can be downloaded from the Scientific Visualization Studio at: https://svs.gsfc.nasa.gov/12534&#10;&#10;If you liked this video, subscribe to the NASA Goddard YouTube channel: https://www.youtube.com/NASAExplorer&#10;&#10;Or subscribe to NASA’s Goddard Shorts HD Podcast: https://svs.gsfc.nasa.gov/vis/iTunes/f0004_index.html &#10;&#10;Follow NASA’s Goddard Space Flight Center&#10;·  Facebook: https://www.facebook.com/NASA.GSFC&#10;·  Twitter https://twitter.com/NASAGoddard&#10;·  Flickr https://www.flickr.com/photos/gsfc/&#10;·  Instagram https://www.instagram.com/nasagoddard/&#10;·  Google+ https://plus.google.com/+NASAGoddard/posts" title="What determines when we have an eclipse?">
            <a:hlinkClick r:id="rId3"/>
          </p:cNvPr>
          <p:cNvPicPr preferRelativeResize="0"/>
          <p:nvPr/>
        </p:nvPicPr>
        <p:blipFill rotWithShape="1">
          <a:blip r:embed="rId4">
            <a:alphaModFix/>
          </a:blip>
          <a:srcRect/>
          <a:stretch/>
        </p:blipFill>
        <p:spPr>
          <a:xfrm>
            <a:off x="2159567" y="1347901"/>
            <a:ext cx="7872867" cy="4428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1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F3A0-4A82-A08D-6750-11A89FE8D30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8F26E5-86A8-2FAA-3C71-198BA2EF78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45765-5C07-1B0D-68F2-3641282073D7}"/>
              </a:ext>
            </a:extLst>
          </p:cNvPr>
          <p:cNvSpPr>
            <a:spLocks noGrp="1"/>
          </p:cNvSpPr>
          <p:nvPr>
            <p:ph type="sldNum" idx="12"/>
          </p:nvPr>
        </p:nvSpPr>
        <p:spPr/>
        <p:txBody>
          <a:bodyPr/>
          <a:lstStyle/>
          <a:p>
            <a:pPr>
              <a:spcAft>
                <a:spcPts val="0"/>
              </a:spcAft>
            </a:pPr>
            <a:fld id="{00000000-1234-1234-1234-123412341234}" type="slidenum">
              <a:rPr lang="en-US" smtClean="0"/>
              <a:pPr>
                <a:spcAft>
                  <a:spcPts val="0"/>
                </a:spcAft>
              </a:pPr>
              <a:t>25</a:t>
            </a:fld>
            <a:endParaRPr lang="en-US"/>
          </a:p>
        </p:txBody>
      </p:sp>
      <p:pic>
        <p:nvPicPr>
          <p:cNvPr id="1026" name="Picture 2" descr="Solar Eclipse Geometry">
            <a:extLst>
              <a:ext uri="{FF2B5EF4-FFF2-40B4-BE49-F238E27FC236}">
                <a16:creationId xmlns:a16="http://schemas.microsoft.com/office/drawing/2014/main" id="{901B6260-2992-3FBF-4A21-F206C29E13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3855" y="0"/>
            <a:ext cx="10158723" cy="678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7"/>
        <p:cNvGrpSpPr/>
        <p:nvPr/>
      </p:nvGrpSpPr>
      <p:grpSpPr>
        <a:xfrm>
          <a:off x="0" y="0"/>
          <a:ext cx="0" cy="0"/>
          <a:chOff x="0" y="0"/>
          <a:chExt cx="0" cy="0"/>
        </a:xfrm>
      </p:grpSpPr>
      <p:pic>
        <p:nvPicPr>
          <p:cNvPr id="228" name="Google Shape;228;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
            <a:ext cx="5998597" cy="2000240"/>
          </a:xfrm>
          <a:prstGeom prst="rect">
            <a:avLst/>
          </a:prstGeom>
          <a:noFill/>
          <a:ln>
            <a:noFill/>
          </a:ln>
        </p:spPr>
      </p:pic>
      <p:sp>
        <p:nvSpPr>
          <p:cNvPr id="229" name="Google Shape;229;p15"/>
          <p:cNvSpPr txBox="1">
            <a:spLocks noGrp="1"/>
          </p:cNvSpPr>
          <p:nvPr>
            <p:ph type="title"/>
          </p:nvPr>
        </p:nvSpPr>
        <p:spPr>
          <a:xfrm>
            <a:off x="328147" y="-50757"/>
            <a:ext cx="4051221" cy="1622993"/>
          </a:xfrm>
          <a:prstGeom prst="rect">
            <a:avLst/>
          </a:prstGeom>
          <a:noFill/>
          <a:ln>
            <a:noFill/>
          </a:ln>
        </p:spPr>
        <p:txBody>
          <a:bodyPr spcFirstLastPara="1" vert="horz" wrap="square" lIns="0" tIns="24750" rIns="0" bIns="0" numCol="1" anchor="t" anchorCtr="0" compatLnSpc="1">
            <a:prstTxWarp prst="textNoShape">
              <a:avLst/>
            </a:prstTxWarp>
            <a:spAutoFit/>
          </a:bodyPr>
          <a:lstStyle/>
          <a:p>
            <a:pPr marL="9525" marR="3810" algn="l">
              <a:lnSpc>
                <a:spcPct val="118421"/>
              </a:lnSpc>
              <a:spcBef>
                <a:spcPts val="0"/>
              </a:spcBef>
              <a:spcAft>
                <a:spcPts val="0"/>
              </a:spcAft>
              <a:buSzPts val="1400"/>
            </a:pPr>
            <a:r>
              <a:rPr lang="en-US" sz="2850" b="1" dirty="0">
                <a:solidFill>
                  <a:schemeClr val="dk1"/>
                </a:solidFill>
                <a:latin typeface="Arial"/>
                <a:ea typeface="Arial"/>
                <a:cs typeface="Arial"/>
                <a:sym typeface="Arial"/>
              </a:rPr>
              <a:t>What</a:t>
            </a:r>
            <a:r>
              <a:rPr lang="en-US" dirty="0"/>
              <a:t> </a:t>
            </a:r>
            <a:r>
              <a:rPr lang="en-US" sz="2850" b="1" dirty="0">
                <a:solidFill>
                  <a:schemeClr val="dk1"/>
                </a:solidFill>
                <a:latin typeface="Arial"/>
                <a:ea typeface="Arial"/>
                <a:cs typeface="Arial"/>
                <a:sym typeface="Arial"/>
              </a:rPr>
              <a:t>will</a:t>
            </a:r>
            <a:r>
              <a:rPr lang="en-US" dirty="0"/>
              <a:t> </a:t>
            </a:r>
            <a:r>
              <a:rPr lang="en-US" sz="2850" b="1" dirty="0">
                <a:solidFill>
                  <a:schemeClr val="dk1"/>
                </a:solidFill>
                <a:latin typeface="Arial"/>
                <a:ea typeface="Arial"/>
                <a:cs typeface="Arial"/>
                <a:sym typeface="Arial"/>
              </a:rPr>
              <a:t>we</a:t>
            </a:r>
            <a:r>
              <a:rPr lang="en-US" dirty="0"/>
              <a:t> </a:t>
            </a:r>
            <a:r>
              <a:rPr lang="en-US" sz="2850" b="1" dirty="0">
                <a:solidFill>
                  <a:schemeClr val="dk1"/>
                </a:solidFill>
                <a:latin typeface="Arial"/>
                <a:ea typeface="Arial"/>
                <a:cs typeface="Arial"/>
                <a:sym typeface="Arial"/>
              </a:rPr>
              <a:t>see</a:t>
            </a:r>
            <a:r>
              <a:rPr lang="en-US" dirty="0"/>
              <a:t> </a:t>
            </a:r>
            <a:r>
              <a:rPr lang="en-US" sz="2850" b="1" dirty="0">
                <a:solidFill>
                  <a:schemeClr val="dk1"/>
                </a:solidFill>
                <a:latin typeface="Arial"/>
                <a:ea typeface="Arial"/>
                <a:cs typeface="Arial"/>
                <a:sym typeface="Arial"/>
              </a:rPr>
              <a:t>on</a:t>
            </a:r>
            <a:r>
              <a:rPr lang="en-US" dirty="0"/>
              <a:t> April 8th, 2024?</a:t>
            </a:r>
            <a:endParaRPr dirty="0"/>
          </a:p>
        </p:txBody>
      </p:sp>
      <p:sp>
        <p:nvSpPr>
          <p:cNvPr id="230" name="Google Shape;230;p15"/>
          <p:cNvSpPr txBox="1"/>
          <p:nvPr/>
        </p:nvSpPr>
        <p:spPr>
          <a:xfrm>
            <a:off x="328147" y="2179320"/>
            <a:ext cx="3503771" cy="2173661"/>
          </a:xfrm>
          <a:prstGeom prst="rect">
            <a:avLst/>
          </a:prstGeom>
          <a:noFill/>
          <a:ln>
            <a:noFill/>
          </a:ln>
        </p:spPr>
        <p:txBody>
          <a:bodyPr spcFirstLastPara="1" wrap="square" lIns="0" tIns="163819" rIns="0" bIns="0" anchor="t" anchorCtr="0">
            <a:spAutoFit/>
          </a:bodyPr>
          <a:lstStyle/>
          <a:p>
            <a:pPr marL="228594" indent="-219070">
              <a:spcBef>
                <a:spcPts val="0"/>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Partial (with sunspots?)</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Diamond Ring</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Bailey’s Beads</a:t>
            </a:r>
            <a:endParaRPr sz="1800">
              <a:solidFill>
                <a:srgbClr val="000000"/>
              </a:solidFill>
              <a:latin typeface="Open Sans SemiBold"/>
              <a:ea typeface="Open Sans SemiBold"/>
              <a:cs typeface="Open Sans SemiBold"/>
              <a:sym typeface="Open Sans SemiBold"/>
            </a:endParaRPr>
          </a:p>
          <a:p>
            <a:pPr marL="228594" indent="-219070">
              <a:spcBef>
                <a:spcPts val="315"/>
              </a:spcBef>
              <a:spcAft>
                <a:spcPts val="0"/>
              </a:spcAft>
              <a:buClr>
                <a:srgbClr val="FAA61A"/>
              </a:buClr>
              <a:buSzPts val="2400"/>
              <a:buFont typeface="Noto Sans Symbols"/>
              <a:buChar char="⧫"/>
            </a:pPr>
            <a:r>
              <a:rPr lang="en-US" sz="2700" b="1" i="1">
                <a:solidFill>
                  <a:srgbClr val="FFFFFF"/>
                </a:solidFill>
                <a:latin typeface="Open Sans"/>
                <a:ea typeface="Open Sans"/>
                <a:cs typeface="Open Sans"/>
                <a:sym typeface="Open Sans"/>
              </a:rPr>
              <a:t>Totality… glasses off!</a:t>
            </a:r>
            <a:endParaRPr sz="2700">
              <a:solidFill>
                <a:srgbClr val="000000"/>
              </a:solidFill>
              <a:latin typeface="Open Sans"/>
              <a:ea typeface="Open Sans"/>
              <a:cs typeface="Open Sans"/>
              <a:sym typeface="Open Sans"/>
            </a:endParaRPr>
          </a:p>
        </p:txBody>
      </p:sp>
      <p:pic>
        <p:nvPicPr>
          <p:cNvPr id="231" name="Google Shape;231;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22592" y="4338167"/>
            <a:ext cx="1429633" cy="902159"/>
          </a:xfrm>
          <a:prstGeom prst="rect">
            <a:avLst/>
          </a:prstGeom>
          <a:noFill/>
          <a:ln>
            <a:noFill/>
          </a:ln>
        </p:spPr>
      </p:pic>
      <p:sp>
        <p:nvSpPr>
          <p:cNvPr id="232" name="Google Shape;232;p15"/>
          <p:cNvSpPr/>
          <p:nvPr/>
        </p:nvSpPr>
        <p:spPr>
          <a:xfrm>
            <a:off x="1745853" y="4507166"/>
            <a:ext cx="331946" cy="563880"/>
          </a:xfrm>
          <a:custGeom>
            <a:avLst/>
            <a:gdLst/>
            <a:ahLst/>
            <a:cxnLst/>
            <a:rect l="l" t="t" r="r" b="b"/>
            <a:pathLst>
              <a:path w="442594" h="751840" extrusionOk="0">
                <a:moveTo>
                  <a:pt x="61188" y="732790"/>
                </a:moveTo>
                <a:lnTo>
                  <a:pt x="47501" y="737870"/>
                </a:lnTo>
                <a:lnTo>
                  <a:pt x="33708" y="741680"/>
                </a:lnTo>
                <a:lnTo>
                  <a:pt x="19826" y="744220"/>
                </a:lnTo>
                <a:lnTo>
                  <a:pt x="5867" y="748030"/>
                </a:lnTo>
                <a:lnTo>
                  <a:pt x="19567" y="750570"/>
                </a:lnTo>
                <a:lnTo>
                  <a:pt x="35686" y="750570"/>
                </a:lnTo>
                <a:lnTo>
                  <a:pt x="47136" y="751840"/>
                </a:lnTo>
                <a:lnTo>
                  <a:pt x="98399" y="751840"/>
                </a:lnTo>
                <a:lnTo>
                  <a:pt x="132956" y="745490"/>
                </a:lnTo>
                <a:lnTo>
                  <a:pt x="139674" y="745490"/>
                </a:lnTo>
                <a:lnTo>
                  <a:pt x="145643" y="741680"/>
                </a:lnTo>
                <a:lnTo>
                  <a:pt x="153270" y="741680"/>
                </a:lnTo>
                <a:lnTo>
                  <a:pt x="160031" y="740410"/>
                </a:lnTo>
                <a:lnTo>
                  <a:pt x="169776" y="736600"/>
                </a:lnTo>
                <a:lnTo>
                  <a:pt x="69380" y="736600"/>
                </a:lnTo>
                <a:lnTo>
                  <a:pt x="64947" y="735330"/>
                </a:lnTo>
                <a:lnTo>
                  <a:pt x="61188" y="732790"/>
                </a:lnTo>
                <a:close/>
              </a:path>
              <a:path w="442594" h="751840" extrusionOk="0">
                <a:moveTo>
                  <a:pt x="329549" y="628650"/>
                </a:moveTo>
                <a:lnTo>
                  <a:pt x="252234" y="628650"/>
                </a:lnTo>
                <a:lnTo>
                  <a:pt x="257835" y="629920"/>
                </a:lnTo>
                <a:lnTo>
                  <a:pt x="255714" y="636270"/>
                </a:lnTo>
                <a:lnTo>
                  <a:pt x="242760" y="636270"/>
                </a:lnTo>
                <a:lnTo>
                  <a:pt x="244728" y="638810"/>
                </a:lnTo>
                <a:lnTo>
                  <a:pt x="243890" y="642620"/>
                </a:lnTo>
                <a:lnTo>
                  <a:pt x="233248" y="648970"/>
                </a:lnTo>
                <a:lnTo>
                  <a:pt x="219181" y="657860"/>
                </a:lnTo>
                <a:lnTo>
                  <a:pt x="212797" y="660400"/>
                </a:lnTo>
                <a:lnTo>
                  <a:pt x="205651" y="661670"/>
                </a:lnTo>
                <a:lnTo>
                  <a:pt x="197846" y="664210"/>
                </a:lnTo>
                <a:lnTo>
                  <a:pt x="190142" y="665480"/>
                </a:lnTo>
                <a:lnTo>
                  <a:pt x="174777" y="670560"/>
                </a:lnTo>
                <a:lnTo>
                  <a:pt x="173774" y="671830"/>
                </a:lnTo>
                <a:lnTo>
                  <a:pt x="171665" y="671830"/>
                </a:lnTo>
                <a:lnTo>
                  <a:pt x="165544" y="676910"/>
                </a:lnTo>
                <a:lnTo>
                  <a:pt x="159308" y="680720"/>
                </a:lnTo>
                <a:lnTo>
                  <a:pt x="152831" y="685800"/>
                </a:lnTo>
                <a:lnTo>
                  <a:pt x="133034" y="698500"/>
                </a:lnTo>
                <a:lnTo>
                  <a:pt x="112734" y="709930"/>
                </a:lnTo>
                <a:lnTo>
                  <a:pt x="91992" y="720090"/>
                </a:lnTo>
                <a:lnTo>
                  <a:pt x="70865" y="728980"/>
                </a:lnTo>
                <a:lnTo>
                  <a:pt x="72466" y="731520"/>
                </a:lnTo>
                <a:lnTo>
                  <a:pt x="75260" y="736600"/>
                </a:lnTo>
                <a:lnTo>
                  <a:pt x="169776" y="736600"/>
                </a:lnTo>
                <a:lnTo>
                  <a:pt x="173024" y="735330"/>
                </a:lnTo>
                <a:lnTo>
                  <a:pt x="192133" y="730250"/>
                </a:lnTo>
                <a:lnTo>
                  <a:pt x="201533" y="726440"/>
                </a:lnTo>
                <a:lnTo>
                  <a:pt x="210527" y="722630"/>
                </a:lnTo>
                <a:lnTo>
                  <a:pt x="216124" y="718820"/>
                </a:lnTo>
                <a:lnTo>
                  <a:pt x="233946" y="711200"/>
                </a:lnTo>
                <a:lnTo>
                  <a:pt x="237274" y="709930"/>
                </a:lnTo>
                <a:lnTo>
                  <a:pt x="239483" y="704850"/>
                </a:lnTo>
                <a:lnTo>
                  <a:pt x="242862" y="703580"/>
                </a:lnTo>
                <a:lnTo>
                  <a:pt x="247726" y="702310"/>
                </a:lnTo>
                <a:lnTo>
                  <a:pt x="248919" y="702310"/>
                </a:lnTo>
                <a:lnTo>
                  <a:pt x="249872" y="701040"/>
                </a:lnTo>
                <a:lnTo>
                  <a:pt x="163741" y="701040"/>
                </a:lnTo>
                <a:lnTo>
                  <a:pt x="162801" y="699770"/>
                </a:lnTo>
                <a:lnTo>
                  <a:pt x="164033" y="699770"/>
                </a:lnTo>
                <a:lnTo>
                  <a:pt x="164884" y="698500"/>
                </a:lnTo>
                <a:lnTo>
                  <a:pt x="173697" y="694690"/>
                </a:lnTo>
                <a:lnTo>
                  <a:pt x="181584" y="692150"/>
                </a:lnTo>
                <a:lnTo>
                  <a:pt x="189369" y="688340"/>
                </a:lnTo>
                <a:lnTo>
                  <a:pt x="201964" y="683260"/>
                </a:lnTo>
                <a:lnTo>
                  <a:pt x="208064" y="680720"/>
                </a:lnTo>
                <a:lnTo>
                  <a:pt x="217728" y="674370"/>
                </a:lnTo>
                <a:lnTo>
                  <a:pt x="222961" y="673100"/>
                </a:lnTo>
                <a:lnTo>
                  <a:pt x="227583" y="670560"/>
                </a:lnTo>
                <a:lnTo>
                  <a:pt x="297382" y="670560"/>
                </a:lnTo>
                <a:lnTo>
                  <a:pt x="302458" y="665480"/>
                </a:lnTo>
                <a:lnTo>
                  <a:pt x="308962" y="660400"/>
                </a:lnTo>
                <a:lnTo>
                  <a:pt x="313451" y="656590"/>
                </a:lnTo>
                <a:lnTo>
                  <a:pt x="279463" y="656590"/>
                </a:lnTo>
                <a:lnTo>
                  <a:pt x="281266" y="652780"/>
                </a:lnTo>
                <a:lnTo>
                  <a:pt x="284276" y="650240"/>
                </a:lnTo>
                <a:lnTo>
                  <a:pt x="288239" y="648970"/>
                </a:lnTo>
                <a:lnTo>
                  <a:pt x="318937" y="648970"/>
                </a:lnTo>
                <a:lnTo>
                  <a:pt x="319735" y="647700"/>
                </a:lnTo>
                <a:lnTo>
                  <a:pt x="329549" y="628650"/>
                </a:lnTo>
                <a:close/>
              </a:path>
              <a:path w="442594" h="751840" extrusionOk="0">
                <a:moveTo>
                  <a:pt x="297382" y="670560"/>
                </a:moveTo>
                <a:lnTo>
                  <a:pt x="227583" y="670560"/>
                </a:lnTo>
                <a:lnTo>
                  <a:pt x="228218" y="671830"/>
                </a:lnTo>
                <a:lnTo>
                  <a:pt x="228561" y="673100"/>
                </a:lnTo>
                <a:lnTo>
                  <a:pt x="223939" y="676910"/>
                </a:lnTo>
                <a:lnTo>
                  <a:pt x="219138" y="681990"/>
                </a:lnTo>
                <a:lnTo>
                  <a:pt x="213423" y="684530"/>
                </a:lnTo>
                <a:lnTo>
                  <a:pt x="207723" y="688340"/>
                </a:lnTo>
                <a:lnTo>
                  <a:pt x="196248" y="693420"/>
                </a:lnTo>
                <a:lnTo>
                  <a:pt x="190626" y="697230"/>
                </a:lnTo>
                <a:lnTo>
                  <a:pt x="184386" y="699770"/>
                </a:lnTo>
                <a:lnTo>
                  <a:pt x="177936" y="701040"/>
                </a:lnTo>
                <a:lnTo>
                  <a:pt x="249872" y="701040"/>
                </a:lnTo>
                <a:lnTo>
                  <a:pt x="257524" y="697230"/>
                </a:lnTo>
                <a:lnTo>
                  <a:pt x="265329" y="692150"/>
                </a:lnTo>
                <a:lnTo>
                  <a:pt x="272995" y="688340"/>
                </a:lnTo>
                <a:lnTo>
                  <a:pt x="280225" y="683260"/>
                </a:lnTo>
                <a:lnTo>
                  <a:pt x="285203" y="678180"/>
                </a:lnTo>
                <a:lnTo>
                  <a:pt x="291414" y="675640"/>
                </a:lnTo>
                <a:lnTo>
                  <a:pt x="296113" y="671830"/>
                </a:lnTo>
                <a:lnTo>
                  <a:pt x="297382" y="670560"/>
                </a:lnTo>
                <a:close/>
              </a:path>
              <a:path w="442594" h="751840" extrusionOk="0">
                <a:moveTo>
                  <a:pt x="230949" y="40640"/>
                </a:moveTo>
                <a:lnTo>
                  <a:pt x="113461" y="40640"/>
                </a:lnTo>
                <a:lnTo>
                  <a:pt x="109931" y="41910"/>
                </a:lnTo>
                <a:lnTo>
                  <a:pt x="148137" y="64770"/>
                </a:lnTo>
                <a:lnTo>
                  <a:pt x="183778" y="91440"/>
                </a:lnTo>
                <a:lnTo>
                  <a:pt x="216376" y="124460"/>
                </a:lnTo>
                <a:lnTo>
                  <a:pt x="245452" y="160020"/>
                </a:lnTo>
                <a:lnTo>
                  <a:pt x="270566" y="201930"/>
                </a:lnTo>
                <a:lnTo>
                  <a:pt x="289853" y="245110"/>
                </a:lnTo>
                <a:lnTo>
                  <a:pt x="303405" y="289560"/>
                </a:lnTo>
                <a:lnTo>
                  <a:pt x="311315" y="334010"/>
                </a:lnTo>
                <a:lnTo>
                  <a:pt x="313672" y="379730"/>
                </a:lnTo>
                <a:lnTo>
                  <a:pt x="310570" y="425450"/>
                </a:lnTo>
                <a:lnTo>
                  <a:pt x="302100" y="469900"/>
                </a:lnTo>
                <a:lnTo>
                  <a:pt x="288353" y="513080"/>
                </a:lnTo>
                <a:lnTo>
                  <a:pt x="269421" y="553720"/>
                </a:lnTo>
                <a:lnTo>
                  <a:pt x="245397" y="593090"/>
                </a:lnTo>
                <a:lnTo>
                  <a:pt x="216371" y="629920"/>
                </a:lnTo>
                <a:lnTo>
                  <a:pt x="182435" y="662940"/>
                </a:lnTo>
                <a:lnTo>
                  <a:pt x="191731" y="659130"/>
                </a:lnTo>
                <a:lnTo>
                  <a:pt x="200507" y="656590"/>
                </a:lnTo>
                <a:lnTo>
                  <a:pt x="204546" y="654050"/>
                </a:lnTo>
                <a:lnTo>
                  <a:pt x="215264" y="651510"/>
                </a:lnTo>
                <a:lnTo>
                  <a:pt x="221589" y="648970"/>
                </a:lnTo>
                <a:lnTo>
                  <a:pt x="229946" y="641350"/>
                </a:lnTo>
                <a:lnTo>
                  <a:pt x="234302" y="640080"/>
                </a:lnTo>
                <a:lnTo>
                  <a:pt x="240309" y="636270"/>
                </a:lnTo>
                <a:lnTo>
                  <a:pt x="249758" y="636270"/>
                </a:lnTo>
                <a:lnTo>
                  <a:pt x="250850" y="629920"/>
                </a:lnTo>
                <a:lnTo>
                  <a:pt x="252234" y="628650"/>
                </a:lnTo>
                <a:lnTo>
                  <a:pt x="329549" y="628650"/>
                </a:lnTo>
                <a:lnTo>
                  <a:pt x="335438" y="617220"/>
                </a:lnTo>
                <a:lnTo>
                  <a:pt x="257403" y="617220"/>
                </a:lnTo>
                <a:lnTo>
                  <a:pt x="255168" y="615950"/>
                </a:lnTo>
                <a:lnTo>
                  <a:pt x="254076" y="614680"/>
                </a:lnTo>
                <a:lnTo>
                  <a:pt x="253822" y="612140"/>
                </a:lnTo>
                <a:lnTo>
                  <a:pt x="256565" y="609600"/>
                </a:lnTo>
                <a:lnTo>
                  <a:pt x="259092" y="608330"/>
                </a:lnTo>
                <a:lnTo>
                  <a:pt x="262534" y="607060"/>
                </a:lnTo>
                <a:lnTo>
                  <a:pt x="340364" y="607060"/>
                </a:lnTo>
                <a:lnTo>
                  <a:pt x="340956" y="605790"/>
                </a:lnTo>
                <a:lnTo>
                  <a:pt x="359005" y="605790"/>
                </a:lnTo>
                <a:lnTo>
                  <a:pt x="359575" y="604520"/>
                </a:lnTo>
                <a:lnTo>
                  <a:pt x="363385" y="600710"/>
                </a:lnTo>
                <a:lnTo>
                  <a:pt x="371681" y="590550"/>
                </a:lnTo>
                <a:lnTo>
                  <a:pt x="377075" y="584200"/>
                </a:lnTo>
                <a:lnTo>
                  <a:pt x="382507" y="576580"/>
                </a:lnTo>
                <a:lnTo>
                  <a:pt x="389712" y="567690"/>
                </a:lnTo>
                <a:lnTo>
                  <a:pt x="397916" y="563880"/>
                </a:lnTo>
                <a:lnTo>
                  <a:pt x="400049" y="561340"/>
                </a:lnTo>
                <a:lnTo>
                  <a:pt x="403593" y="552450"/>
                </a:lnTo>
                <a:lnTo>
                  <a:pt x="407923" y="547370"/>
                </a:lnTo>
                <a:lnTo>
                  <a:pt x="407365" y="541020"/>
                </a:lnTo>
                <a:lnTo>
                  <a:pt x="408216" y="539750"/>
                </a:lnTo>
                <a:lnTo>
                  <a:pt x="414362" y="533400"/>
                </a:lnTo>
                <a:lnTo>
                  <a:pt x="416471" y="527050"/>
                </a:lnTo>
                <a:lnTo>
                  <a:pt x="418439" y="519430"/>
                </a:lnTo>
                <a:lnTo>
                  <a:pt x="420358" y="513080"/>
                </a:lnTo>
                <a:lnTo>
                  <a:pt x="420952" y="510540"/>
                </a:lnTo>
                <a:lnTo>
                  <a:pt x="402145" y="510540"/>
                </a:lnTo>
                <a:lnTo>
                  <a:pt x="399795" y="508000"/>
                </a:lnTo>
                <a:lnTo>
                  <a:pt x="399643" y="504190"/>
                </a:lnTo>
                <a:lnTo>
                  <a:pt x="401840" y="496570"/>
                </a:lnTo>
                <a:lnTo>
                  <a:pt x="403377" y="492760"/>
                </a:lnTo>
                <a:lnTo>
                  <a:pt x="404952" y="488950"/>
                </a:lnTo>
                <a:lnTo>
                  <a:pt x="408552" y="481330"/>
                </a:lnTo>
                <a:lnTo>
                  <a:pt x="415791" y="464820"/>
                </a:lnTo>
                <a:lnTo>
                  <a:pt x="419341" y="457200"/>
                </a:lnTo>
                <a:lnTo>
                  <a:pt x="421335" y="452120"/>
                </a:lnTo>
                <a:lnTo>
                  <a:pt x="422808" y="447040"/>
                </a:lnTo>
                <a:lnTo>
                  <a:pt x="424510" y="441960"/>
                </a:lnTo>
                <a:lnTo>
                  <a:pt x="436126" y="441960"/>
                </a:lnTo>
                <a:lnTo>
                  <a:pt x="436371" y="440690"/>
                </a:lnTo>
                <a:lnTo>
                  <a:pt x="437768" y="435610"/>
                </a:lnTo>
                <a:lnTo>
                  <a:pt x="439928" y="426720"/>
                </a:lnTo>
                <a:lnTo>
                  <a:pt x="440059" y="425450"/>
                </a:lnTo>
                <a:lnTo>
                  <a:pt x="332193" y="425450"/>
                </a:lnTo>
                <a:lnTo>
                  <a:pt x="331596" y="424180"/>
                </a:lnTo>
                <a:lnTo>
                  <a:pt x="331876" y="422910"/>
                </a:lnTo>
                <a:lnTo>
                  <a:pt x="440321" y="422910"/>
                </a:lnTo>
                <a:lnTo>
                  <a:pt x="440845" y="417830"/>
                </a:lnTo>
                <a:lnTo>
                  <a:pt x="441205" y="408940"/>
                </a:lnTo>
                <a:lnTo>
                  <a:pt x="442070" y="391160"/>
                </a:lnTo>
                <a:lnTo>
                  <a:pt x="441918" y="382270"/>
                </a:lnTo>
                <a:lnTo>
                  <a:pt x="441486" y="373380"/>
                </a:lnTo>
                <a:lnTo>
                  <a:pt x="440893" y="361950"/>
                </a:lnTo>
                <a:lnTo>
                  <a:pt x="439673" y="359410"/>
                </a:lnTo>
                <a:lnTo>
                  <a:pt x="436930" y="353060"/>
                </a:lnTo>
                <a:lnTo>
                  <a:pt x="407250" y="353060"/>
                </a:lnTo>
                <a:lnTo>
                  <a:pt x="401739" y="350520"/>
                </a:lnTo>
                <a:lnTo>
                  <a:pt x="384390" y="318770"/>
                </a:lnTo>
                <a:lnTo>
                  <a:pt x="385000" y="316230"/>
                </a:lnTo>
                <a:lnTo>
                  <a:pt x="387057" y="314960"/>
                </a:lnTo>
                <a:lnTo>
                  <a:pt x="435659" y="314960"/>
                </a:lnTo>
                <a:lnTo>
                  <a:pt x="433336" y="304800"/>
                </a:lnTo>
                <a:lnTo>
                  <a:pt x="432358" y="302260"/>
                </a:lnTo>
                <a:lnTo>
                  <a:pt x="432269" y="299720"/>
                </a:lnTo>
                <a:lnTo>
                  <a:pt x="431634" y="295910"/>
                </a:lnTo>
                <a:lnTo>
                  <a:pt x="430359" y="290830"/>
                </a:lnTo>
                <a:lnTo>
                  <a:pt x="395516" y="290830"/>
                </a:lnTo>
                <a:lnTo>
                  <a:pt x="393674" y="289560"/>
                </a:lnTo>
                <a:lnTo>
                  <a:pt x="386880" y="280670"/>
                </a:lnTo>
                <a:lnTo>
                  <a:pt x="380276" y="270510"/>
                </a:lnTo>
                <a:lnTo>
                  <a:pt x="376923" y="265430"/>
                </a:lnTo>
                <a:lnTo>
                  <a:pt x="373024" y="260350"/>
                </a:lnTo>
                <a:lnTo>
                  <a:pt x="368947" y="255270"/>
                </a:lnTo>
                <a:lnTo>
                  <a:pt x="364185" y="250190"/>
                </a:lnTo>
                <a:lnTo>
                  <a:pt x="362800" y="242570"/>
                </a:lnTo>
                <a:lnTo>
                  <a:pt x="361746" y="240030"/>
                </a:lnTo>
                <a:lnTo>
                  <a:pt x="346633" y="223520"/>
                </a:lnTo>
                <a:lnTo>
                  <a:pt x="345363" y="219710"/>
                </a:lnTo>
                <a:lnTo>
                  <a:pt x="349986" y="215900"/>
                </a:lnTo>
                <a:lnTo>
                  <a:pt x="402266" y="215900"/>
                </a:lnTo>
                <a:lnTo>
                  <a:pt x="401000" y="213360"/>
                </a:lnTo>
                <a:lnTo>
                  <a:pt x="397713" y="205740"/>
                </a:lnTo>
                <a:lnTo>
                  <a:pt x="394850" y="199390"/>
                </a:lnTo>
                <a:lnTo>
                  <a:pt x="391490" y="193040"/>
                </a:lnTo>
                <a:lnTo>
                  <a:pt x="390738" y="191770"/>
                </a:lnTo>
                <a:lnTo>
                  <a:pt x="321563" y="191770"/>
                </a:lnTo>
                <a:lnTo>
                  <a:pt x="319379" y="190500"/>
                </a:lnTo>
                <a:lnTo>
                  <a:pt x="310934" y="190500"/>
                </a:lnTo>
                <a:lnTo>
                  <a:pt x="308825" y="187960"/>
                </a:lnTo>
                <a:lnTo>
                  <a:pt x="307962" y="185420"/>
                </a:lnTo>
                <a:lnTo>
                  <a:pt x="307162" y="182880"/>
                </a:lnTo>
                <a:lnTo>
                  <a:pt x="306971" y="179070"/>
                </a:lnTo>
                <a:lnTo>
                  <a:pt x="312407" y="175260"/>
                </a:lnTo>
                <a:lnTo>
                  <a:pt x="380392" y="175260"/>
                </a:lnTo>
                <a:lnTo>
                  <a:pt x="379577" y="173990"/>
                </a:lnTo>
                <a:lnTo>
                  <a:pt x="376250" y="167640"/>
                </a:lnTo>
                <a:lnTo>
                  <a:pt x="370839" y="160020"/>
                </a:lnTo>
                <a:lnTo>
                  <a:pt x="368909" y="157480"/>
                </a:lnTo>
                <a:lnTo>
                  <a:pt x="362915" y="153670"/>
                </a:lnTo>
                <a:lnTo>
                  <a:pt x="360108" y="151130"/>
                </a:lnTo>
                <a:lnTo>
                  <a:pt x="358457" y="146050"/>
                </a:lnTo>
                <a:lnTo>
                  <a:pt x="358114" y="144780"/>
                </a:lnTo>
                <a:lnTo>
                  <a:pt x="352650" y="138430"/>
                </a:lnTo>
                <a:lnTo>
                  <a:pt x="347657" y="132080"/>
                </a:lnTo>
                <a:lnTo>
                  <a:pt x="342486" y="125730"/>
                </a:lnTo>
                <a:lnTo>
                  <a:pt x="336918" y="120650"/>
                </a:lnTo>
                <a:lnTo>
                  <a:pt x="330720" y="114300"/>
                </a:lnTo>
                <a:lnTo>
                  <a:pt x="326047" y="109220"/>
                </a:lnTo>
                <a:lnTo>
                  <a:pt x="284518" y="109220"/>
                </a:lnTo>
                <a:lnTo>
                  <a:pt x="276745" y="107950"/>
                </a:lnTo>
                <a:lnTo>
                  <a:pt x="267779" y="100330"/>
                </a:lnTo>
                <a:lnTo>
                  <a:pt x="266649" y="95250"/>
                </a:lnTo>
                <a:lnTo>
                  <a:pt x="310045" y="95250"/>
                </a:lnTo>
                <a:lnTo>
                  <a:pt x="305129" y="90170"/>
                </a:lnTo>
                <a:lnTo>
                  <a:pt x="302701" y="87630"/>
                </a:lnTo>
                <a:lnTo>
                  <a:pt x="251650" y="87630"/>
                </a:lnTo>
                <a:lnTo>
                  <a:pt x="245808" y="86360"/>
                </a:lnTo>
                <a:lnTo>
                  <a:pt x="242989" y="85090"/>
                </a:lnTo>
                <a:lnTo>
                  <a:pt x="232803" y="81280"/>
                </a:lnTo>
                <a:lnTo>
                  <a:pt x="225678" y="77470"/>
                </a:lnTo>
                <a:lnTo>
                  <a:pt x="210553" y="72390"/>
                </a:lnTo>
                <a:lnTo>
                  <a:pt x="209194" y="66040"/>
                </a:lnTo>
                <a:lnTo>
                  <a:pt x="207263" y="59690"/>
                </a:lnTo>
                <a:lnTo>
                  <a:pt x="264953" y="59690"/>
                </a:lnTo>
                <a:lnTo>
                  <a:pt x="261848" y="57150"/>
                </a:lnTo>
                <a:lnTo>
                  <a:pt x="249342" y="52070"/>
                </a:lnTo>
                <a:lnTo>
                  <a:pt x="243600" y="46990"/>
                </a:lnTo>
                <a:lnTo>
                  <a:pt x="237679" y="43180"/>
                </a:lnTo>
                <a:lnTo>
                  <a:pt x="230949" y="40640"/>
                </a:lnTo>
                <a:close/>
              </a:path>
              <a:path w="442594" h="751840" extrusionOk="0">
                <a:moveTo>
                  <a:pt x="318937" y="648970"/>
                </a:moveTo>
                <a:lnTo>
                  <a:pt x="288239" y="648970"/>
                </a:lnTo>
                <a:lnTo>
                  <a:pt x="285292" y="656590"/>
                </a:lnTo>
                <a:lnTo>
                  <a:pt x="313451" y="656590"/>
                </a:lnTo>
                <a:lnTo>
                  <a:pt x="314947" y="655320"/>
                </a:lnTo>
                <a:lnTo>
                  <a:pt x="318937" y="648970"/>
                </a:lnTo>
                <a:close/>
              </a:path>
              <a:path w="442594" h="751840" extrusionOk="0">
                <a:moveTo>
                  <a:pt x="359005" y="605790"/>
                </a:moveTo>
                <a:lnTo>
                  <a:pt x="340956" y="605790"/>
                </a:lnTo>
                <a:lnTo>
                  <a:pt x="342684" y="607060"/>
                </a:lnTo>
                <a:lnTo>
                  <a:pt x="343014" y="613410"/>
                </a:lnTo>
                <a:lnTo>
                  <a:pt x="338188" y="619760"/>
                </a:lnTo>
                <a:lnTo>
                  <a:pt x="337794" y="627380"/>
                </a:lnTo>
                <a:lnTo>
                  <a:pt x="341972" y="628650"/>
                </a:lnTo>
                <a:lnTo>
                  <a:pt x="344055" y="626110"/>
                </a:lnTo>
                <a:lnTo>
                  <a:pt x="349567" y="618490"/>
                </a:lnTo>
                <a:lnTo>
                  <a:pt x="355015" y="614680"/>
                </a:lnTo>
                <a:lnTo>
                  <a:pt x="359005" y="605790"/>
                </a:lnTo>
                <a:close/>
              </a:path>
              <a:path w="442594" h="751840" extrusionOk="0">
                <a:moveTo>
                  <a:pt x="340364" y="607060"/>
                </a:moveTo>
                <a:lnTo>
                  <a:pt x="264553" y="607060"/>
                </a:lnTo>
                <a:lnTo>
                  <a:pt x="265696" y="609600"/>
                </a:lnTo>
                <a:lnTo>
                  <a:pt x="265150" y="610870"/>
                </a:lnTo>
                <a:lnTo>
                  <a:pt x="265099" y="612140"/>
                </a:lnTo>
                <a:lnTo>
                  <a:pt x="262762" y="613410"/>
                </a:lnTo>
                <a:lnTo>
                  <a:pt x="260705" y="615950"/>
                </a:lnTo>
                <a:lnTo>
                  <a:pt x="257403" y="617220"/>
                </a:lnTo>
                <a:lnTo>
                  <a:pt x="335438" y="617220"/>
                </a:lnTo>
                <a:lnTo>
                  <a:pt x="337400" y="613410"/>
                </a:lnTo>
                <a:lnTo>
                  <a:pt x="340364" y="607060"/>
                </a:lnTo>
                <a:close/>
              </a:path>
              <a:path w="442594" h="751840" extrusionOk="0">
                <a:moveTo>
                  <a:pt x="436126" y="441960"/>
                </a:moveTo>
                <a:lnTo>
                  <a:pt x="424510" y="441960"/>
                </a:lnTo>
                <a:lnTo>
                  <a:pt x="425932" y="443230"/>
                </a:lnTo>
                <a:lnTo>
                  <a:pt x="426110" y="443230"/>
                </a:lnTo>
                <a:lnTo>
                  <a:pt x="426580" y="444500"/>
                </a:lnTo>
                <a:lnTo>
                  <a:pt x="415845" y="476250"/>
                </a:lnTo>
                <a:lnTo>
                  <a:pt x="404952" y="509270"/>
                </a:lnTo>
                <a:lnTo>
                  <a:pt x="404393" y="509270"/>
                </a:lnTo>
                <a:lnTo>
                  <a:pt x="403821" y="510540"/>
                </a:lnTo>
                <a:lnTo>
                  <a:pt x="420952" y="510540"/>
                </a:lnTo>
                <a:lnTo>
                  <a:pt x="422140" y="505460"/>
                </a:lnTo>
                <a:lnTo>
                  <a:pt x="423967" y="497840"/>
                </a:lnTo>
                <a:lnTo>
                  <a:pt x="426021" y="491490"/>
                </a:lnTo>
                <a:lnTo>
                  <a:pt x="428002" y="485140"/>
                </a:lnTo>
                <a:lnTo>
                  <a:pt x="430225" y="478790"/>
                </a:lnTo>
                <a:lnTo>
                  <a:pt x="432003" y="464820"/>
                </a:lnTo>
                <a:lnTo>
                  <a:pt x="433450" y="457200"/>
                </a:lnTo>
                <a:lnTo>
                  <a:pt x="435635" y="444500"/>
                </a:lnTo>
                <a:lnTo>
                  <a:pt x="436126" y="441960"/>
                </a:lnTo>
                <a:close/>
              </a:path>
              <a:path w="442594" h="751840" extrusionOk="0">
                <a:moveTo>
                  <a:pt x="440321" y="422910"/>
                </a:moveTo>
                <a:lnTo>
                  <a:pt x="333311" y="422910"/>
                </a:lnTo>
                <a:lnTo>
                  <a:pt x="333247" y="424180"/>
                </a:lnTo>
                <a:lnTo>
                  <a:pt x="333057" y="425450"/>
                </a:lnTo>
                <a:lnTo>
                  <a:pt x="440059" y="425450"/>
                </a:lnTo>
                <a:lnTo>
                  <a:pt x="440321" y="422910"/>
                </a:lnTo>
                <a:close/>
              </a:path>
              <a:path w="442594" h="751840" extrusionOk="0">
                <a:moveTo>
                  <a:pt x="435659" y="314960"/>
                </a:moveTo>
                <a:lnTo>
                  <a:pt x="389242" y="314960"/>
                </a:lnTo>
                <a:lnTo>
                  <a:pt x="392734" y="318770"/>
                </a:lnTo>
                <a:lnTo>
                  <a:pt x="395300" y="320040"/>
                </a:lnTo>
                <a:lnTo>
                  <a:pt x="400634" y="328930"/>
                </a:lnTo>
                <a:lnTo>
                  <a:pt x="408749" y="344170"/>
                </a:lnTo>
                <a:lnTo>
                  <a:pt x="408851" y="347980"/>
                </a:lnTo>
                <a:lnTo>
                  <a:pt x="407250" y="353060"/>
                </a:lnTo>
                <a:lnTo>
                  <a:pt x="436930" y="353060"/>
                </a:lnTo>
                <a:lnTo>
                  <a:pt x="436194" y="350520"/>
                </a:lnTo>
                <a:lnTo>
                  <a:pt x="437832" y="346710"/>
                </a:lnTo>
                <a:lnTo>
                  <a:pt x="438505" y="345440"/>
                </a:lnTo>
                <a:lnTo>
                  <a:pt x="438873" y="344170"/>
                </a:lnTo>
                <a:lnTo>
                  <a:pt x="438683" y="341630"/>
                </a:lnTo>
                <a:lnTo>
                  <a:pt x="437753" y="332740"/>
                </a:lnTo>
                <a:lnTo>
                  <a:pt x="436938" y="323850"/>
                </a:lnTo>
                <a:lnTo>
                  <a:pt x="435659" y="314960"/>
                </a:lnTo>
                <a:close/>
              </a:path>
              <a:path w="442594" h="751840" extrusionOk="0">
                <a:moveTo>
                  <a:pt x="402266" y="215900"/>
                </a:moveTo>
                <a:lnTo>
                  <a:pt x="349986" y="215900"/>
                </a:lnTo>
                <a:lnTo>
                  <a:pt x="352450" y="218440"/>
                </a:lnTo>
                <a:lnTo>
                  <a:pt x="355612" y="219710"/>
                </a:lnTo>
                <a:lnTo>
                  <a:pt x="356196" y="219710"/>
                </a:lnTo>
                <a:lnTo>
                  <a:pt x="357873" y="220980"/>
                </a:lnTo>
                <a:lnTo>
                  <a:pt x="358914" y="222250"/>
                </a:lnTo>
                <a:lnTo>
                  <a:pt x="361162" y="223520"/>
                </a:lnTo>
                <a:lnTo>
                  <a:pt x="365950" y="234950"/>
                </a:lnTo>
                <a:lnTo>
                  <a:pt x="371792" y="240030"/>
                </a:lnTo>
                <a:lnTo>
                  <a:pt x="378015" y="246380"/>
                </a:lnTo>
                <a:lnTo>
                  <a:pt x="383952" y="251460"/>
                </a:lnTo>
                <a:lnTo>
                  <a:pt x="389101" y="257810"/>
                </a:lnTo>
                <a:lnTo>
                  <a:pt x="393408" y="265430"/>
                </a:lnTo>
                <a:lnTo>
                  <a:pt x="396824" y="273050"/>
                </a:lnTo>
                <a:lnTo>
                  <a:pt x="398487" y="276860"/>
                </a:lnTo>
                <a:lnTo>
                  <a:pt x="398360" y="281940"/>
                </a:lnTo>
                <a:lnTo>
                  <a:pt x="398767" y="288290"/>
                </a:lnTo>
                <a:lnTo>
                  <a:pt x="397471" y="289560"/>
                </a:lnTo>
                <a:lnTo>
                  <a:pt x="395516" y="290830"/>
                </a:lnTo>
                <a:lnTo>
                  <a:pt x="430359" y="290830"/>
                </a:lnTo>
                <a:lnTo>
                  <a:pt x="429722" y="288290"/>
                </a:lnTo>
                <a:lnTo>
                  <a:pt x="427583" y="280670"/>
                </a:lnTo>
                <a:lnTo>
                  <a:pt x="425387" y="271780"/>
                </a:lnTo>
                <a:lnTo>
                  <a:pt x="423303" y="264160"/>
                </a:lnTo>
                <a:lnTo>
                  <a:pt x="420917" y="256540"/>
                </a:lnTo>
                <a:lnTo>
                  <a:pt x="417707" y="250190"/>
                </a:lnTo>
                <a:lnTo>
                  <a:pt x="414372" y="243840"/>
                </a:lnTo>
                <a:lnTo>
                  <a:pt x="411606" y="236220"/>
                </a:lnTo>
                <a:lnTo>
                  <a:pt x="408527" y="228600"/>
                </a:lnTo>
                <a:lnTo>
                  <a:pt x="404798" y="220980"/>
                </a:lnTo>
                <a:lnTo>
                  <a:pt x="402266" y="215900"/>
                </a:lnTo>
                <a:close/>
              </a:path>
              <a:path w="442594" h="751840" extrusionOk="0">
                <a:moveTo>
                  <a:pt x="380392" y="175260"/>
                </a:moveTo>
                <a:lnTo>
                  <a:pt x="312407" y="175260"/>
                </a:lnTo>
                <a:lnTo>
                  <a:pt x="315010" y="177800"/>
                </a:lnTo>
                <a:lnTo>
                  <a:pt x="317169" y="179070"/>
                </a:lnTo>
                <a:lnTo>
                  <a:pt x="317830" y="179070"/>
                </a:lnTo>
                <a:lnTo>
                  <a:pt x="320306" y="181610"/>
                </a:lnTo>
                <a:lnTo>
                  <a:pt x="324472" y="184150"/>
                </a:lnTo>
                <a:lnTo>
                  <a:pt x="321563" y="191770"/>
                </a:lnTo>
                <a:lnTo>
                  <a:pt x="390738" y="191770"/>
                </a:lnTo>
                <a:lnTo>
                  <a:pt x="387729" y="186690"/>
                </a:lnTo>
                <a:lnTo>
                  <a:pt x="380392" y="175260"/>
                </a:lnTo>
                <a:close/>
              </a:path>
              <a:path w="442594" h="751840" extrusionOk="0">
                <a:moveTo>
                  <a:pt x="317195" y="189230"/>
                </a:moveTo>
                <a:lnTo>
                  <a:pt x="310934" y="190500"/>
                </a:lnTo>
                <a:lnTo>
                  <a:pt x="319379" y="190500"/>
                </a:lnTo>
                <a:lnTo>
                  <a:pt x="317195" y="189230"/>
                </a:lnTo>
                <a:close/>
              </a:path>
              <a:path w="442594" h="751840" extrusionOk="0">
                <a:moveTo>
                  <a:pt x="310045" y="95250"/>
                </a:moveTo>
                <a:lnTo>
                  <a:pt x="272681" y="95250"/>
                </a:lnTo>
                <a:lnTo>
                  <a:pt x="283298" y="102870"/>
                </a:lnTo>
                <a:lnTo>
                  <a:pt x="284518" y="109220"/>
                </a:lnTo>
                <a:lnTo>
                  <a:pt x="326047" y="109220"/>
                </a:lnTo>
                <a:lnTo>
                  <a:pt x="324878" y="107950"/>
                </a:lnTo>
                <a:lnTo>
                  <a:pt x="318350" y="100330"/>
                </a:lnTo>
                <a:lnTo>
                  <a:pt x="316395" y="100330"/>
                </a:lnTo>
                <a:lnTo>
                  <a:pt x="313232" y="97790"/>
                </a:lnTo>
                <a:lnTo>
                  <a:pt x="311556" y="96520"/>
                </a:lnTo>
                <a:lnTo>
                  <a:pt x="310045" y="95250"/>
                </a:lnTo>
                <a:close/>
              </a:path>
              <a:path w="442594" h="751840" extrusionOk="0">
                <a:moveTo>
                  <a:pt x="268058" y="62230"/>
                </a:moveTo>
                <a:lnTo>
                  <a:pt x="218046" y="62230"/>
                </a:lnTo>
                <a:lnTo>
                  <a:pt x="227253" y="63500"/>
                </a:lnTo>
                <a:lnTo>
                  <a:pt x="232308" y="66040"/>
                </a:lnTo>
                <a:lnTo>
                  <a:pt x="238340" y="67310"/>
                </a:lnTo>
                <a:lnTo>
                  <a:pt x="239039" y="68580"/>
                </a:lnTo>
                <a:lnTo>
                  <a:pt x="244843" y="74930"/>
                </a:lnTo>
                <a:lnTo>
                  <a:pt x="248869" y="80010"/>
                </a:lnTo>
                <a:lnTo>
                  <a:pt x="250634" y="81280"/>
                </a:lnTo>
                <a:lnTo>
                  <a:pt x="251764" y="83820"/>
                </a:lnTo>
                <a:lnTo>
                  <a:pt x="253263" y="86360"/>
                </a:lnTo>
                <a:lnTo>
                  <a:pt x="251650" y="87630"/>
                </a:lnTo>
                <a:lnTo>
                  <a:pt x="302701" y="87630"/>
                </a:lnTo>
                <a:lnTo>
                  <a:pt x="300274" y="85090"/>
                </a:lnTo>
                <a:lnTo>
                  <a:pt x="295259" y="81280"/>
                </a:lnTo>
                <a:lnTo>
                  <a:pt x="289864" y="76200"/>
                </a:lnTo>
                <a:lnTo>
                  <a:pt x="284391" y="73660"/>
                </a:lnTo>
                <a:lnTo>
                  <a:pt x="268058" y="62230"/>
                </a:lnTo>
                <a:close/>
              </a:path>
              <a:path w="442594" h="751840" extrusionOk="0">
                <a:moveTo>
                  <a:pt x="264953" y="59690"/>
                </a:moveTo>
                <a:lnTo>
                  <a:pt x="210578" y="59690"/>
                </a:lnTo>
                <a:lnTo>
                  <a:pt x="214236" y="63500"/>
                </a:lnTo>
                <a:lnTo>
                  <a:pt x="218046" y="62230"/>
                </a:lnTo>
                <a:lnTo>
                  <a:pt x="268058" y="62230"/>
                </a:lnTo>
                <a:lnTo>
                  <a:pt x="264953" y="59690"/>
                </a:lnTo>
                <a:close/>
              </a:path>
              <a:path w="442594" h="751840" extrusionOk="0">
                <a:moveTo>
                  <a:pt x="158165" y="33020"/>
                </a:moveTo>
                <a:lnTo>
                  <a:pt x="112001" y="33020"/>
                </a:lnTo>
                <a:lnTo>
                  <a:pt x="119164" y="34290"/>
                </a:lnTo>
                <a:lnTo>
                  <a:pt x="121107" y="35560"/>
                </a:lnTo>
                <a:lnTo>
                  <a:pt x="121386" y="39370"/>
                </a:lnTo>
                <a:lnTo>
                  <a:pt x="117195" y="40640"/>
                </a:lnTo>
                <a:lnTo>
                  <a:pt x="228460" y="40640"/>
                </a:lnTo>
                <a:lnTo>
                  <a:pt x="226059" y="39370"/>
                </a:lnTo>
                <a:lnTo>
                  <a:pt x="222326" y="38100"/>
                </a:lnTo>
                <a:lnTo>
                  <a:pt x="171361" y="38100"/>
                </a:lnTo>
                <a:lnTo>
                  <a:pt x="160858" y="35560"/>
                </a:lnTo>
                <a:lnTo>
                  <a:pt x="158165" y="33020"/>
                </a:lnTo>
                <a:close/>
              </a:path>
              <a:path w="442594" h="751840" extrusionOk="0">
                <a:moveTo>
                  <a:pt x="194652" y="25400"/>
                </a:moveTo>
                <a:lnTo>
                  <a:pt x="158394" y="25400"/>
                </a:lnTo>
                <a:lnTo>
                  <a:pt x="168516" y="29210"/>
                </a:lnTo>
                <a:lnTo>
                  <a:pt x="184048" y="35560"/>
                </a:lnTo>
                <a:lnTo>
                  <a:pt x="184429" y="36830"/>
                </a:lnTo>
                <a:lnTo>
                  <a:pt x="185445" y="38100"/>
                </a:lnTo>
                <a:lnTo>
                  <a:pt x="220395" y="38100"/>
                </a:lnTo>
                <a:lnTo>
                  <a:pt x="216217" y="31750"/>
                </a:lnTo>
                <a:lnTo>
                  <a:pt x="209372" y="31750"/>
                </a:lnTo>
                <a:lnTo>
                  <a:pt x="197904" y="26670"/>
                </a:lnTo>
                <a:lnTo>
                  <a:pt x="194652" y="25400"/>
                </a:lnTo>
                <a:close/>
              </a:path>
              <a:path w="442594" h="751840" extrusionOk="0">
                <a:moveTo>
                  <a:pt x="8877" y="3810"/>
                </a:moveTo>
                <a:lnTo>
                  <a:pt x="4419" y="3810"/>
                </a:lnTo>
                <a:lnTo>
                  <a:pt x="0" y="5080"/>
                </a:lnTo>
                <a:lnTo>
                  <a:pt x="25017" y="10160"/>
                </a:lnTo>
                <a:lnTo>
                  <a:pt x="73794" y="25400"/>
                </a:lnTo>
                <a:lnTo>
                  <a:pt x="97383" y="35560"/>
                </a:lnTo>
                <a:lnTo>
                  <a:pt x="99034" y="34290"/>
                </a:lnTo>
                <a:lnTo>
                  <a:pt x="100977" y="34290"/>
                </a:lnTo>
                <a:lnTo>
                  <a:pt x="107505" y="33020"/>
                </a:lnTo>
                <a:lnTo>
                  <a:pt x="158165" y="33020"/>
                </a:lnTo>
                <a:lnTo>
                  <a:pt x="156819" y="31750"/>
                </a:lnTo>
                <a:lnTo>
                  <a:pt x="153060" y="27940"/>
                </a:lnTo>
                <a:lnTo>
                  <a:pt x="155574" y="25400"/>
                </a:lnTo>
                <a:lnTo>
                  <a:pt x="194652" y="25400"/>
                </a:lnTo>
                <a:lnTo>
                  <a:pt x="191401" y="24130"/>
                </a:lnTo>
                <a:lnTo>
                  <a:pt x="181355" y="19050"/>
                </a:lnTo>
                <a:lnTo>
                  <a:pt x="167665" y="19050"/>
                </a:lnTo>
                <a:lnTo>
                  <a:pt x="160718" y="12700"/>
                </a:lnTo>
                <a:lnTo>
                  <a:pt x="154787" y="11430"/>
                </a:lnTo>
                <a:lnTo>
                  <a:pt x="148424" y="11430"/>
                </a:lnTo>
                <a:lnTo>
                  <a:pt x="141556" y="10160"/>
                </a:lnTo>
                <a:lnTo>
                  <a:pt x="127875" y="6350"/>
                </a:lnTo>
                <a:lnTo>
                  <a:pt x="120992" y="5080"/>
                </a:lnTo>
                <a:lnTo>
                  <a:pt x="14452" y="5080"/>
                </a:lnTo>
                <a:lnTo>
                  <a:pt x="8877" y="3810"/>
                </a:lnTo>
                <a:close/>
              </a:path>
              <a:path w="442594" h="751840" extrusionOk="0">
                <a:moveTo>
                  <a:pt x="177622" y="17780"/>
                </a:moveTo>
                <a:lnTo>
                  <a:pt x="170776" y="19050"/>
                </a:lnTo>
                <a:lnTo>
                  <a:pt x="181355" y="19050"/>
                </a:lnTo>
                <a:lnTo>
                  <a:pt x="177622" y="17780"/>
                </a:lnTo>
                <a:close/>
              </a:path>
              <a:path w="442594" h="751840" extrusionOk="0">
                <a:moveTo>
                  <a:pt x="22644" y="1270"/>
                </a:moveTo>
                <a:lnTo>
                  <a:pt x="15633" y="5080"/>
                </a:lnTo>
                <a:lnTo>
                  <a:pt x="120992" y="5080"/>
                </a:lnTo>
                <a:lnTo>
                  <a:pt x="105610" y="2540"/>
                </a:lnTo>
                <a:lnTo>
                  <a:pt x="29603" y="2540"/>
                </a:lnTo>
                <a:lnTo>
                  <a:pt x="22644" y="1270"/>
                </a:lnTo>
                <a:close/>
              </a:path>
              <a:path w="442594" h="751840" extrusionOk="0">
                <a:moveTo>
                  <a:pt x="61383" y="0"/>
                </a:moveTo>
                <a:lnTo>
                  <a:pt x="48831" y="1270"/>
                </a:lnTo>
                <a:lnTo>
                  <a:pt x="36271" y="1270"/>
                </a:lnTo>
                <a:lnTo>
                  <a:pt x="29603" y="2540"/>
                </a:lnTo>
                <a:lnTo>
                  <a:pt x="86448" y="2540"/>
                </a:lnTo>
                <a:lnTo>
                  <a:pt x="61383" y="0"/>
                </a:lnTo>
                <a:close/>
              </a:path>
            </a:pathLst>
          </a:custGeom>
          <a:solidFill>
            <a:srgbClr val="8ECAE5"/>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33" name="Google Shape;233;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88808" y="4506485"/>
            <a:ext cx="396725" cy="565785"/>
          </a:xfrm>
          <a:prstGeom prst="rect">
            <a:avLst/>
          </a:prstGeom>
          <a:noFill/>
          <a:ln>
            <a:noFill/>
          </a:ln>
        </p:spPr>
      </p:pic>
      <p:sp>
        <p:nvSpPr>
          <p:cNvPr id="234" name="Google Shape;234;p15"/>
          <p:cNvSpPr/>
          <p:nvPr/>
        </p:nvSpPr>
        <p:spPr>
          <a:xfrm>
            <a:off x="4035700" y="4507163"/>
            <a:ext cx="331946" cy="563880"/>
          </a:xfrm>
          <a:custGeom>
            <a:avLst/>
            <a:gdLst/>
            <a:ahLst/>
            <a:cxnLst/>
            <a:rect l="l" t="t" r="r" b="b"/>
            <a:pathLst>
              <a:path w="442595" h="751840" extrusionOk="0">
                <a:moveTo>
                  <a:pt x="206676" y="605790"/>
                </a:moveTo>
                <a:lnTo>
                  <a:pt x="101108" y="605790"/>
                </a:lnTo>
                <a:lnTo>
                  <a:pt x="104676" y="613410"/>
                </a:lnTo>
                <a:lnTo>
                  <a:pt x="122329" y="647700"/>
                </a:lnTo>
                <a:lnTo>
                  <a:pt x="127117" y="655320"/>
                </a:lnTo>
                <a:lnTo>
                  <a:pt x="133104" y="660400"/>
                </a:lnTo>
                <a:lnTo>
                  <a:pt x="139612" y="665480"/>
                </a:lnTo>
                <a:lnTo>
                  <a:pt x="145964" y="671830"/>
                </a:lnTo>
                <a:lnTo>
                  <a:pt x="150663" y="675640"/>
                </a:lnTo>
                <a:lnTo>
                  <a:pt x="156861" y="678180"/>
                </a:lnTo>
                <a:lnTo>
                  <a:pt x="161839" y="683260"/>
                </a:lnTo>
                <a:lnTo>
                  <a:pt x="169071" y="688340"/>
                </a:lnTo>
                <a:lnTo>
                  <a:pt x="176739" y="692150"/>
                </a:lnTo>
                <a:lnTo>
                  <a:pt x="184545" y="697230"/>
                </a:lnTo>
                <a:lnTo>
                  <a:pt x="192192" y="701040"/>
                </a:lnTo>
                <a:lnTo>
                  <a:pt x="193157" y="702310"/>
                </a:lnTo>
                <a:lnTo>
                  <a:pt x="194338" y="702310"/>
                </a:lnTo>
                <a:lnTo>
                  <a:pt x="199215" y="703580"/>
                </a:lnTo>
                <a:lnTo>
                  <a:pt x="202581" y="704850"/>
                </a:lnTo>
                <a:lnTo>
                  <a:pt x="204790" y="709930"/>
                </a:lnTo>
                <a:lnTo>
                  <a:pt x="206695" y="711200"/>
                </a:lnTo>
                <a:lnTo>
                  <a:pt x="208130" y="711200"/>
                </a:lnTo>
                <a:lnTo>
                  <a:pt x="225940" y="718820"/>
                </a:lnTo>
                <a:lnTo>
                  <a:pt x="231537" y="722630"/>
                </a:lnTo>
                <a:lnTo>
                  <a:pt x="240531" y="726440"/>
                </a:lnTo>
                <a:lnTo>
                  <a:pt x="249931" y="730250"/>
                </a:lnTo>
                <a:lnTo>
                  <a:pt x="269040" y="735330"/>
                </a:lnTo>
                <a:lnTo>
                  <a:pt x="282035" y="740410"/>
                </a:lnTo>
                <a:lnTo>
                  <a:pt x="288799" y="741680"/>
                </a:lnTo>
                <a:lnTo>
                  <a:pt x="296421" y="741680"/>
                </a:lnTo>
                <a:lnTo>
                  <a:pt x="302390" y="745490"/>
                </a:lnTo>
                <a:lnTo>
                  <a:pt x="309108" y="745490"/>
                </a:lnTo>
                <a:lnTo>
                  <a:pt x="315522" y="746760"/>
                </a:lnTo>
                <a:lnTo>
                  <a:pt x="336621" y="750570"/>
                </a:lnTo>
                <a:lnTo>
                  <a:pt x="345481" y="751840"/>
                </a:lnTo>
                <a:lnTo>
                  <a:pt x="394928" y="751840"/>
                </a:lnTo>
                <a:lnTo>
                  <a:pt x="406377" y="750570"/>
                </a:lnTo>
                <a:lnTo>
                  <a:pt x="422497" y="750570"/>
                </a:lnTo>
                <a:lnTo>
                  <a:pt x="436197" y="748030"/>
                </a:lnTo>
                <a:lnTo>
                  <a:pt x="422240" y="744220"/>
                </a:lnTo>
                <a:lnTo>
                  <a:pt x="408360" y="741680"/>
                </a:lnTo>
                <a:lnTo>
                  <a:pt x="394569" y="737870"/>
                </a:lnTo>
                <a:lnTo>
                  <a:pt x="391145" y="736600"/>
                </a:lnTo>
                <a:lnTo>
                  <a:pt x="366817" y="736600"/>
                </a:lnTo>
                <a:lnTo>
                  <a:pt x="368189" y="734060"/>
                </a:lnTo>
                <a:lnTo>
                  <a:pt x="369598" y="731520"/>
                </a:lnTo>
                <a:lnTo>
                  <a:pt x="371198" y="728980"/>
                </a:lnTo>
                <a:lnTo>
                  <a:pt x="350072" y="720090"/>
                </a:lnTo>
                <a:lnTo>
                  <a:pt x="329330" y="709930"/>
                </a:lnTo>
                <a:lnTo>
                  <a:pt x="313541" y="701040"/>
                </a:lnTo>
                <a:lnTo>
                  <a:pt x="264128" y="701040"/>
                </a:lnTo>
                <a:lnTo>
                  <a:pt x="257678" y="699770"/>
                </a:lnTo>
                <a:lnTo>
                  <a:pt x="251437" y="697230"/>
                </a:lnTo>
                <a:lnTo>
                  <a:pt x="245816" y="693420"/>
                </a:lnTo>
                <a:lnTo>
                  <a:pt x="234341" y="688340"/>
                </a:lnTo>
                <a:lnTo>
                  <a:pt x="228641" y="684530"/>
                </a:lnTo>
                <a:lnTo>
                  <a:pt x="222939" y="681990"/>
                </a:lnTo>
                <a:lnTo>
                  <a:pt x="218125" y="676910"/>
                </a:lnTo>
                <a:lnTo>
                  <a:pt x="213503" y="673100"/>
                </a:lnTo>
                <a:lnTo>
                  <a:pt x="214493" y="670560"/>
                </a:lnTo>
                <a:lnTo>
                  <a:pt x="267287" y="670560"/>
                </a:lnTo>
                <a:lnTo>
                  <a:pt x="251922" y="665480"/>
                </a:lnTo>
                <a:lnTo>
                  <a:pt x="244218" y="664210"/>
                </a:lnTo>
                <a:lnTo>
                  <a:pt x="236413" y="661670"/>
                </a:lnTo>
                <a:lnTo>
                  <a:pt x="229268" y="660400"/>
                </a:lnTo>
                <a:lnTo>
                  <a:pt x="222888" y="657860"/>
                </a:lnTo>
                <a:lnTo>
                  <a:pt x="220878" y="656590"/>
                </a:lnTo>
                <a:lnTo>
                  <a:pt x="156772" y="656590"/>
                </a:lnTo>
                <a:lnTo>
                  <a:pt x="153825" y="648970"/>
                </a:lnTo>
                <a:lnTo>
                  <a:pt x="208816" y="648970"/>
                </a:lnTo>
                <a:lnTo>
                  <a:pt x="198174" y="642620"/>
                </a:lnTo>
                <a:lnTo>
                  <a:pt x="197335" y="638810"/>
                </a:lnTo>
                <a:lnTo>
                  <a:pt x="199304" y="636270"/>
                </a:lnTo>
                <a:lnTo>
                  <a:pt x="186350" y="636270"/>
                </a:lnTo>
                <a:lnTo>
                  <a:pt x="184229" y="629920"/>
                </a:lnTo>
                <a:lnTo>
                  <a:pt x="189842" y="628650"/>
                </a:lnTo>
                <a:lnTo>
                  <a:pt x="224692" y="628650"/>
                </a:lnTo>
                <a:lnTo>
                  <a:pt x="215684" y="617220"/>
                </a:lnTo>
                <a:lnTo>
                  <a:pt x="184661" y="617220"/>
                </a:lnTo>
                <a:lnTo>
                  <a:pt x="181359" y="615950"/>
                </a:lnTo>
                <a:lnTo>
                  <a:pt x="179301" y="613410"/>
                </a:lnTo>
                <a:lnTo>
                  <a:pt x="176965" y="612140"/>
                </a:lnTo>
                <a:lnTo>
                  <a:pt x="176914" y="610870"/>
                </a:lnTo>
                <a:lnTo>
                  <a:pt x="176368" y="609600"/>
                </a:lnTo>
                <a:lnTo>
                  <a:pt x="176965" y="608330"/>
                </a:lnTo>
                <a:lnTo>
                  <a:pt x="177511" y="607060"/>
                </a:lnTo>
                <a:lnTo>
                  <a:pt x="207677" y="607060"/>
                </a:lnTo>
                <a:lnTo>
                  <a:pt x="206676" y="605790"/>
                </a:lnTo>
                <a:close/>
              </a:path>
              <a:path w="442595" h="751840" extrusionOk="0">
                <a:moveTo>
                  <a:pt x="380876" y="732790"/>
                </a:moveTo>
                <a:lnTo>
                  <a:pt x="377117" y="735330"/>
                </a:lnTo>
                <a:lnTo>
                  <a:pt x="372684" y="736600"/>
                </a:lnTo>
                <a:lnTo>
                  <a:pt x="391145" y="736600"/>
                </a:lnTo>
                <a:lnTo>
                  <a:pt x="380876" y="732790"/>
                </a:lnTo>
                <a:close/>
              </a:path>
              <a:path w="442595" h="751840" extrusionOk="0">
                <a:moveTo>
                  <a:pt x="267287" y="670560"/>
                </a:moveTo>
                <a:lnTo>
                  <a:pt x="214493" y="670560"/>
                </a:lnTo>
                <a:lnTo>
                  <a:pt x="219116" y="673100"/>
                </a:lnTo>
                <a:lnTo>
                  <a:pt x="224348" y="674370"/>
                </a:lnTo>
                <a:lnTo>
                  <a:pt x="234001" y="680720"/>
                </a:lnTo>
                <a:lnTo>
                  <a:pt x="240104" y="683260"/>
                </a:lnTo>
                <a:lnTo>
                  <a:pt x="252695" y="688340"/>
                </a:lnTo>
                <a:lnTo>
                  <a:pt x="260480" y="692150"/>
                </a:lnTo>
                <a:lnTo>
                  <a:pt x="268367" y="694690"/>
                </a:lnTo>
                <a:lnTo>
                  <a:pt x="277193" y="698500"/>
                </a:lnTo>
                <a:lnTo>
                  <a:pt x="278044" y="699770"/>
                </a:lnTo>
                <a:lnTo>
                  <a:pt x="279263" y="699770"/>
                </a:lnTo>
                <a:lnTo>
                  <a:pt x="278323" y="701040"/>
                </a:lnTo>
                <a:lnTo>
                  <a:pt x="313541" y="701040"/>
                </a:lnTo>
                <a:lnTo>
                  <a:pt x="309030" y="698500"/>
                </a:lnTo>
                <a:lnTo>
                  <a:pt x="289233" y="685800"/>
                </a:lnTo>
                <a:lnTo>
                  <a:pt x="282756" y="680720"/>
                </a:lnTo>
                <a:lnTo>
                  <a:pt x="276520" y="676910"/>
                </a:lnTo>
                <a:lnTo>
                  <a:pt x="270411" y="671830"/>
                </a:lnTo>
                <a:lnTo>
                  <a:pt x="268290" y="671830"/>
                </a:lnTo>
                <a:lnTo>
                  <a:pt x="267287" y="670560"/>
                </a:lnTo>
                <a:close/>
              </a:path>
              <a:path w="442595" h="751840" extrusionOk="0">
                <a:moveTo>
                  <a:pt x="224692" y="628650"/>
                </a:moveTo>
                <a:lnTo>
                  <a:pt x="189842" y="628650"/>
                </a:lnTo>
                <a:lnTo>
                  <a:pt x="191214" y="629920"/>
                </a:lnTo>
                <a:lnTo>
                  <a:pt x="192306" y="636270"/>
                </a:lnTo>
                <a:lnTo>
                  <a:pt x="201755" y="636270"/>
                </a:lnTo>
                <a:lnTo>
                  <a:pt x="207762" y="640080"/>
                </a:lnTo>
                <a:lnTo>
                  <a:pt x="212118" y="641350"/>
                </a:lnTo>
                <a:lnTo>
                  <a:pt x="220475" y="648970"/>
                </a:lnTo>
                <a:lnTo>
                  <a:pt x="226799" y="651510"/>
                </a:lnTo>
                <a:lnTo>
                  <a:pt x="237518" y="654050"/>
                </a:lnTo>
                <a:lnTo>
                  <a:pt x="241557" y="656590"/>
                </a:lnTo>
                <a:lnTo>
                  <a:pt x="250333" y="659130"/>
                </a:lnTo>
                <a:lnTo>
                  <a:pt x="259629" y="662940"/>
                </a:lnTo>
                <a:lnTo>
                  <a:pt x="225693" y="629920"/>
                </a:lnTo>
                <a:lnTo>
                  <a:pt x="224692" y="628650"/>
                </a:lnTo>
                <a:close/>
              </a:path>
              <a:path w="442595" h="751840" extrusionOk="0">
                <a:moveTo>
                  <a:pt x="208816" y="648970"/>
                </a:moveTo>
                <a:lnTo>
                  <a:pt x="153825" y="648970"/>
                </a:lnTo>
                <a:lnTo>
                  <a:pt x="157788" y="650240"/>
                </a:lnTo>
                <a:lnTo>
                  <a:pt x="160798" y="652780"/>
                </a:lnTo>
                <a:lnTo>
                  <a:pt x="162601" y="656590"/>
                </a:lnTo>
                <a:lnTo>
                  <a:pt x="220878" y="656590"/>
                </a:lnTo>
                <a:lnTo>
                  <a:pt x="208816" y="648970"/>
                </a:lnTo>
                <a:close/>
              </a:path>
              <a:path w="442595" h="751840" extrusionOk="0">
                <a:moveTo>
                  <a:pt x="328615" y="40640"/>
                </a:moveTo>
                <a:lnTo>
                  <a:pt x="211115" y="40640"/>
                </a:lnTo>
                <a:lnTo>
                  <a:pt x="204386" y="43180"/>
                </a:lnTo>
                <a:lnTo>
                  <a:pt x="198466" y="46990"/>
                </a:lnTo>
                <a:lnTo>
                  <a:pt x="192727" y="52070"/>
                </a:lnTo>
                <a:lnTo>
                  <a:pt x="180216" y="57150"/>
                </a:lnTo>
                <a:lnTo>
                  <a:pt x="174018" y="62230"/>
                </a:lnTo>
                <a:lnTo>
                  <a:pt x="157673" y="73660"/>
                </a:lnTo>
                <a:lnTo>
                  <a:pt x="152200" y="76200"/>
                </a:lnTo>
                <a:lnTo>
                  <a:pt x="146805" y="81280"/>
                </a:lnTo>
                <a:lnTo>
                  <a:pt x="141792" y="85090"/>
                </a:lnTo>
                <a:lnTo>
                  <a:pt x="136941" y="90170"/>
                </a:lnTo>
                <a:lnTo>
                  <a:pt x="132032" y="95250"/>
                </a:lnTo>
                <a:lnTo>
                  <a:pt x="130508" y="96520"/>
                </a:lnTo>
                <a:lnTo>
                  <a:pt x="128832" y="97790"/>
                </a:lnTo>
                <a:lnTo>
                  <a:pt x="125669" y="100330"/>
                </a:lnTo>
                <a:lnTo>
                  <a:pt x="123714" y="100330"/>
                </a:lnTo>
                <a:lnTo>
                  <a:pt x="117186" y="107950"/>
                </a:lnTo>
                <a:lnTo>
                  <a:pt x="111344" y="114300"/>
                </a:lnTo>
                <a:lnTo>
                  <a:pt x="105159" y="120650"/>
                </a:lnTo>
                <a:lnTo>
                  <a:pt x="99584" y="125730"/>
                </a:lnTo>
                <a:lnTo>
                  <a:pt x="94408" y="132080"/>
                </a:lnTo>
                <a:lnTo>
                  <a:pt x="89414" y="138430"/>
                </a:lnTo>
                <a:lnTo>
                  <a:pt x="83950" y="144780"/>
                </a:lnTo>
                <a:lnTo>
                  <a:pt x="83620" y="146050"/>
                </a:lnTo>
                <a:lnTo>
                  <a:pt x="81956" y="151130"/>
                </a:lnTo>
                <a:lnTo>
                  <a:pt x="79149" y="153670"/>
                </a:lnTo>
                <a:lnTo>
                  <a:pt x="75415" y="156210"/>
                </a:lnTo>
                <a:lnTo>
                  <a:pt x="73155" y="157480"/>
                </a:lnTo>
                <a:lnTo>
                  <a:pt x="71212" y="160020"/>
                </a:lnTo>
                <a:lnTo>
                  <a:pt x="65814" y="167640"/>
                </a:lnTo>
                <a:lnTo>
                  <a:pt x="62487" y="173990"/>
                </a:lnTo>
                <a:lnTo>
                  <a:pt x="54335" y="186690"/>
                </a:lnTo>
                <a:lnTo>
                  <a:pt x="50576" y="193040"/>
                </a:lnTo>
                <a:lnTo>
                  <a:pt x="47219" y="199390"/>
                </a:lnTo>
                <a:lnTo>
                  <a:pt x="44364" y="205740"/>
                </a:lnTo>
                <a:lnTo>
                  <a:pt x="41075" y="213360"/>
                </a:lnTo>
                <a:lnTo>
                  <a:pt x="37273" y="220980"/>
                </a:lnTo>
                <a:lnTo>
                  <a:pt x="33539" y="228600"/>
                </a:lnTo>
                <a:lnTo>
                  <a:pt x="30457" y="236220"/>
                </a:lnTo>
                <a:lnTo>
                  <a:pt x="27692" y="243840"/>
                </a:lnTo>
                <a:lnTo>
                  <a:pt x="24357" y="250190"/>
                </a:lnTo>
                <a:lnTo>
                  <a:pt x="21147" y="256540"/>
                </a:lnTo>
                <a:lnTo>
                  <a:pt x="18761" y="264160"/>
                </a:lnTo>
                <a:lnTo>
                  <a:pt x="16682" y="271780"/>
                </a:lnTo>
                <a:lnTo>
                  <a:pt x="14486" y="280670"/>
                </a:lnTo>
                <a:lnTo>
                  <a:pt x="12344" y="288290"/>
                </a:lnTo>
                <a:lnTo>
                  <a:pt x="10430" y="295910"/>
                </a:lnTo>
                <a:lnTo>
                  <a:pt x="9795" y="299720"/>
                </a:lnTo>
                <a:lnTo>
                  <a:pt x="9706" y="302260"/>
                </a:lnTo>
                <a:lnTo>
                  <a:pt x="8740" y="304800"/>
                </a:lnTo>
                <a:lnTo>
                  <a:pt x="6410" y="314960"/>
                </a:lnTo>
                <a:lnTo>
                  <a:pt x="5127" y="323850"/>
                </a:lnTo>
                <a:lnTo>
                  <a:pt x="4311" y="332740"/>
                </a:lnTo>
                <a:lnTo>
                  <a:pt x="3381" y="341630"/>
                </a:lnTo>
                <a:lnTo>
                  <a:pt x="3191" y="344170"/>
                </a:lnTo>
                <a:lnTo>
                  <a:pt x="3559" y="345440"/>
                </a:lnTo>
                <a:lnTo>
                  <a:pt x="5883" y="350520"/>
                </a:lnTo>
                <a:lnTo>
                  <a:pt x="5134" y="353060"/>
                </a:lnTo>
                <a:lnTo>
                  <a:pt x="2390" y="359410"/>
                </a:lnTo>
                <a:lnTo>
                  <a:pt x="1171" y="361950"/>
                </a:lnTo>
                <a:lnTo>
                  <a:pt x="580" y="373380"/>
                </a:lnTo>
                <a:lnTo>
                  <a:pt x="151" y="382270"/>
                </a:lnTo>
                <a:lnTo>
                  <a:pt x="0" y="391160"/>
                </a:lnTo>
                <a:lnTo>
                  <a:pt x="859" y="408940"/>
                </a:lnTo>
                <a:lnTo>
                  <a:pt x="1219" y="417830"/>
                </a:lnTo>
                <a:lnTo>
                  <a:pt x="2136" y="426720"/>
                </a:lnTo>
                <a:lnTo>
                  <a:pt x="4295" y="435610"/>
                </a:lnTo>
                <a:lnTo>
                  <a:pt x="5692" y="440690"/>
                </a:lnTo>
                <a:lnTo>
                  <a:pt x="6429" y="444500"/>
                </a:lnTo>
                <a:lnTo>
                  <a:pt x="8613" y="457200"/>
                </a:lnTo>
                <a:lnTo>
                  <a:pt x="10074" y="464820"/>
                </a:lnTo>
                <a:lnTo>
                  <a:pt x="11839" y="478790"/>
                </a:lnTo>
                <a:lnTo>
                  <a:pt x="14062" y="485140"/>
                </a:lnTo>
                <a:lnTo>
                  <a:pt x="16043" y="491490"/>
                </a:lnTo>
                <a:lnTo>
                  <a:pt x="18097" y="497840"/>
                </a:lnTo>
                <a:lnTo>
                  <a:pt x="19924" y="505460"/>
                </a:lnTo>
                <a:lnTo>
                  <a:pt x="21706" y="513080"/>
                </a:lnTo>
                <a:lnTo>
                  <a:pt x="23625" y="519430"/>
                </a:lnTo>
                <a:lnTo>
                  <a:pt x="25593" y="527050"/>
                </a:lnTo>
                <a:lnTo>
                  <a:pt x="27702" y="533400"/>
                </a:lnTo>
                <a:lnTo>
                  <a:pt x="33848" y="539750"/>
                </a:lnTo>
                <a:lnTo>
                  <a:pt x="34699" y="541020"/>
                </a:lnTo>
                <a:lnTo>
                  <a:pt x="34140" y="547370"/>
                </a:lnTo>
                <a:lnTo>
                  <a:pt x="38471" y="552450"/>
                </a:lnTo>
                <a:lnTo>
                  <a:pt x="42027" y="561340"/>
                </a:lnTo>
                <a:lnTo>
                  <a:pt x="44148" y="563880"/>
                </a:lnTo>
                <a:lnTo>
                  <a:pt x="52352" y="567690"/>
                </a:lnTo>
                <a:lnTo>
                  <a:pt x="54054" y="570230"/>
                </a:lnTo>
                <a:lnTo>
                  <a:pt x="59567" y="576580"/>
                </a:lnTo>
                <a:lnTo>
                  <a:pt x="64995" y="584200"/>
                </a:lnTo>
                <a:lnTo>
                  <a:pt x="75784" y="596900"/>
                </a:lnTo>
                <a:lnTo>
                  <a:pt x="78679" y="600710"/>
                </a:lnTo>
                <a:lnTo>
                  <a:pt x="82489" y="604520"/>
                </a:lnTo>
                <a:lnTo>
                  <a:pt x="87049" y="614680"/>
                </a:lnTo>
                <a:lnTo>
                  <a:pt x="92510" y="618490"/>
                </a:lnTo>
                <a:lnTo>
                  <a:pt x="98009" y="626110"/>
                </a:lnTo>
                <a:lnTo>
                  <a:pt x="100092" y="628650"/>
                </a:lnTo>
                <a:lnTo>
                  <a:pt x="104270" y="627380"/>
                </a:lnTo>
                <a:lnTo>
                  <a:pt x="103876" y="619760"/>
                </a:lnTo>
                <a:lnTo>
                  <a:pt x="99063" y="613410"/>
                </a:lnTo>
                <a:lnTo>
                  <a:pt x="99380" y="607060"/>
                </a:lnTo>
                <a:lnTo>
                  <a:pt x="101108" y="605790"/>
                </a:lnTo>
                <a:lnTo>
                  <a:pt x="206676" y="605790"/>
                </a:lnTo>
                <a:lnTo>
                  <a:pt x="196667" y="593090"/>
                </a:lnTo>
                <a:lnTo>
                  <a:pt x="172643" y="553720"/>
                </a:lnTo>
                <a:lnTo>
                  <a:pt x="153711" y="513080"/>
                </a:lnTo>
                <a:lnTo>
                  <a:pt x="152902" y="510540"/>
                </a:lnTo>
                <a:lnTo>
                  <a:pt x="38243" y="510540"/>
                </a:lnTo>
                <a:lnTo>
                  <a:pt x="37671" y="509270"/>
                </a:lnTo>
                <a:lnTo>
                  <a:pt x="37125" y="509270"/>
                </a:lnTo>
                <a:lnTo>
                  <a:pt x="26219" y="476250"/>
                </a:lnTo>
                <a:lnTo>
                  <a:pt x="15484" y="444500"/>
                </a:lnTo>
                <a:lnTo>
                  <a:pt x="15954" y="443230"/>
                </a:lnTo>
                <a:lnTo>
                  <a:pt x="16132" y="443230"/>
                </a:lnTo>
                <a:lnTo>
                  <a:pt x="17554" y="441960"/>
                </a:lnTo>
                <a:lnTo>
                  <a:pt x="134640" y="441960"/>
                </a:lnTo>
                <a:lnTo>
                  <a:pt x="131494" y="425450"/>
                </a:lnTo>
                <a:lnTo>
                  <a:pt x="109020" y="425450"/>
                </a:lnTo>
                <a:lnTo>
                  <a:pt x="108931" y="424180"/>
                </a:lnTo>
                <a:lnTo>
                  <a:pt x="108753" y="422910"/>
                </a:lnTo>
                <a:lnTo>
                  <a:pt x="131322" y="422910"/>
                </a:lnTo>
                <a:lnTo>
                  <a:pt x="128392" y="379730"/>
                </a:lnTo>
                <a:lnTo>
                  <a:pt x="129767" y="353060"/>
                </a:lnTo>
                <a:lnTo>
                  <a:pt x="34814" y="353060"/>
                </a:lnTo>
                <a:lnTo>
                  <a:pt x="33213" y="347980"/>
                </a:lnTo>
                <a:lnTo>
                  <a:pt x="33315" y="344170"/>
                </a:lnTo>
                <a:lnTo>
                  <a:pt x="38217" y="335280"/>
                </a:lnTo>
                <a:lnTo>
                  <a:pt x="41430" y="328930"/>
                </a:lnTo>
                <a:lnTo>
                  <a:pt x="46764" y="320040"/>
                </a:lnTo>
                <a:lnTo>
                  <a:pt x="49330" y="318770"/>
                </a:lnTo>
                <a:lnTo>
                  <a:pt x="52835" y="314960"/>
                </a:lnTo>
                <a:lnTo>
                  <a:pt x="134139" y="314960"/>
                </a:lnTo>
                <a:lnTo>
                  <a:pt x="138433" y="290830"/>
                </a:lnTo>
                <a:lnTo>
                  <a:pt x="46548" y="290830"/>
                </a:lnTo>
                <a:lnTo>
                  <a:pt x="44593" y="289560"/>
                </a:lnTo>
                <a:lnTo>
                  <a:pt x="43297" y="288290"/>
                </a:lnTo>
                <a:lnTo>
                  <a:pt x="43704" y="281940"/>
                </a:lnTo>
                <a:lnTo>
                  <a:pt x="43589" y="276860"/>
                </a:lnTo>
                <a:lnTo>
                  <a:pt x="64049" y="246380"/>
                </a:lnTo>
                <a:lnTo>
                  <a:pt x="70285" y="240030"/>
                </a:lnTo>
                <a:lnTo>
                  <a:pt x="76114" y="234950"/>
                </a:lnTo>
                <a:lnTo>
                  <a:pt x="80902" y="223520"/>
                </a:lnTo>
                <a:lnTo>
                  <a:pt x="83162" y="222250"/>
                </a:lnTo>
                <a:lnTo>
                  <a:pt x="84191" y="220980"/>
                </a:lnTo>
                <a:lnTo>
                  <a:pt x="85868" y="219710"/>
                </a:lnTo>
                <a:lnTo>
                  <a:pt x="86452" y="219710"/>
                </a:lnTo>
                <a:lnTo>
                  <a:pt x="89614" y="218440"/>
                </a:lnTo>
                <a:lnTo>
                  <a:pt x="92078" y="215900"/>
                </a:lnTo>
                <a:lnTo>
                  <a:pt x="165258" y="215900"/>
                </a:lnTo>
                <a:lnTo>
                  <a:pt x="171498" y="201930"/>
                </a:lnTo>
                <a:lnTo>
                  <a:pt x="177586" y="191770"/>
                </a:lnTo>
                <a:lnTo>
                  <a:pt x="120513" y="191770"/>
                </a:lnTo>
                <a:lnTo>
                  <a:pt x="117605" y="184150"/>
                </a:lnTo>
                <a:lnTo>
                  <a:pt x="121758" y="181610"/>
                </a:lnTo>
                <a:lnTo>
                  <a:pt x="124234" y="179070"/>
                </a:lnTo>
                <a:lnTo>
                  <a:pt x="124907" y="179070"/>
                </a:lnTo>
                <a:lnTo>
                  <a:pt x="127054" y="177800"/>
                </a:lnTo>
                <a:lnTo>
                  <a:pt x="129657" y="175260"/>
                </a:lnTo>
                <a:lnTo>
                  <a:pt x="187479" y="175260"/>
                </a:lnTo>
                <a:lnTo>
                  <a:pt x="196612" y="160020"/>
                </a:lnTo>
                <a:lnTo>
                  <a:pt x="225688" y="124460"/>
                </a:lnTo>
                <a:lnTo>
                  <a:pt x="240733" y="109220"/>
                </a:lnTo>
                <a:lnTo>
                  <a:pt x="157546" y="109220"/>
                </a:lnTo>
                <a:lnTo>
                  <a:pt x="158766" y="102870"/>
                </a:lnTo>
                <a:lnTo>
                  <a:pt x="169383" y="95250"/>
                </a:lnTo>
                <a:lnTo>
                  <a:pt x="254525" y="95250"/>
                </a:lnTo>
                <a:lnTo>
                  <a:pt x="258286" y="91440"/>
                </a:lnTo>
                <a:lnTo>
                  <a:pt x="261680" y="88900"/>
                </a:lnTo>
                <a:lnTo>
                  <a:pt x="190414" y="88900"/>
                </a:lnTo>
                <a:lnTo>
                  <a:pt x="188801" y="86360"/>
                </a:lnTo>
                <a:lnTo>
                  <a:pt x="191430" y="81280"/>
                </a:lnTo>
                <a:lnTo>
                  <a:pt x="193195" y="80010"/>
                </a:lnTo>
                <a:lnTo>
                  <a:pt x="194745" y="77470"/>
                </a:lnTo>
                <a:lnTo>
                  <a:pt x="197221" y="74930"/>
                </a:lnTo>
                <a:lnTo>
                  <a:pt x="203038" y="68580"/>
                </a:lnTo>
                <a:lnTo>
                  <a:pt x="203736" y="67310"/>
                </a:lnTo>
                <a:lnTo>
                  <a:pt x="209769" y="66040"/>
                </a:lnTo>
                <a:lnTo>
                  <a:pt x="214823" y="63500"/>
                </a:lnTo>
                <a:lnTo>
                  <a:pt x="224018" y="62230"/>
                </a:lnTo>
                <a:lnTo>
                  <a:pt x="229052" y="62230"/>
                </a:lnTo>
                <a:lnTo>
                  <a:pt x="231498" y="59690"/>
                </a:lnTo>
                <a:lnTo>
                  <a:pt x="302418" y="59690"/>
                </a:lnTo>
                <a:lnTo>
                  <a:pt x="332133" y="41910"/>
                </a:lnTo>
                <a:lnTo>
                  <a:pt x="328615" y="40640"/>
                </a:lnTo>
                <a:close/>
              </a:path>
              <a:path w="442595" h="751840" extrusionOk="0">
                <a:moveTo>
                  <a:pt x="207677" y="607060"/>
                </a:moveTo>
                <a:lnTo>
                  <a:pt x="179530" y="607060"/>
                </a:lnTo>
                <a:lnTo>
                  <a:pt x="182972" y="608330"/>
                </a:lnTo>
                <a:lnTo>
                  <a:pt x="185499" y="609600"/>
                </a:lnTo>
                <a:lnTo>
                  <a:pt x="188242" y="612140"/>
                </a:lnTo>
                <a:lnTo>
                  <a:pt x="187988" y="614680"/>
                </a:lnTo>
                <a:lnTo>
                  <a:pt x="186896" y="615950"/>
                </a:lnTo>
                <a:lnTo>
                  <a:pt x="184661" y="617220"/>
                </a:lnTo>
                <a:lnTo>
                  <a:pt x="215684" y="617220"/>
                </a:lnTo>
                <a:lnTo>
                  <a:pt x="207677" y="607060"/>
                </a:lnTo>
                <a:close/>
              </a:path>
              <a:path w="442595" h="751840" extrusionOk="0">
                <a:moveTo>
                  <a:pt x="134640" y="441960"/>
                </a:moveTo>
                <a:lnTo>
                  <a:pt x="17554" y="441960"/>
                </a:lnTo>
                <a:lnTo>
                  <a:pt x="19256" y="447040"/>
                </a:lnTo>
                <a:lnTo>
                  <a:pt x="20729" y="452120"/>
                </a:lnTo>
                <a:lnTo>
                  <a:pt x="22723" y="457200"/>
                </a:lnTo>
                <a:lnTo>
                  <a:pt x="26273" y="464820"/>
                </a:lnTo>
                <a:lnTo>
                  <a:pt x="33512" y="481330"/>
                </a:lnTo>
                <a:lnTo>
                  <a:pt x="37112" y="488950"/>
                </a:lnTo>
                <a:lnTo>
                  <a:pt x="38687" y="492760"/>
                </a:lnTo>
                <a:lnTo>
                  <a:pt x="40224" y="496570"/>
                </a:lnTo>
                <a:lnTo>
                  <a:pt x="42434" y="504190"/>
                </a:lnTo>
                <a:lnTo>
                  <a:pt x="42268" y="508000"/>
                </a:lnTo>
                <a:lnTo>
                  <a:pt x="39919" y="510540"/>
                </a:lnTo>
                <a:lnTo>
                  <a:pt x="152902" y="510540"/>
                </a:lnTo>
                <a:lnTo>
                  <a:pt x="139964" y="469900"/>
                </a:lnTo>
                <a:lnTo>
                  <a:pt x="134640" y="441960"/>
                </a:lnTo>
                <a:close/>
              </a:path>
              <a:path w="442595" h="751840" extrusionOk="0">
                <a:moveTo>
                  <a:pt x="131322" y="422910"/>
                </a:moveTo>
                <a:lnTo>
                  <a:pt x="110201" y="422910"/>
                </a:lnTo>
                <a:lnTo>
                  <a:pt x="110467" y="424180"/>
                </a:lnTo>
                <a:lnTo>
                  <a:pt x="110125" y="424180"/>
                </a:lnTo>
                <a:lnTo>
                  <a:pt x="109807" y="425450"/>
                </a:lnTo>
                <a:lnTo>
                  <a:pt x="131494" y="425450"/>
                </a:lnTo>
                <a:lnTo>
                  <a:pt x="131322" y="422910"/>
                </a:lnTo>
                <a:close/>
              </a:path>
              <a:path w="442595" h="751840" extrusionOk="0">
                <a:moveTo>
                  <a:pt x="134139" y="314960"/>
                </a:moveTo>
                <a:lnTo>
                  <a:pt x="55007" y="314960"/>
                </a:lnTo>
                <a:lnTo>
                  <a:pt x="57064" y="316230"/>
                </a:lnTo>
                <a:lnTo>
                  <a:pt x="57674" y="318770"/>
                </a:lnTo>
                <a:lnTo>
                  <a:pt x="34814" y="353060"/>
                </a:lnTo>
                <a:lnTo>
                  <a:pt x="129767" y="353060"/>
                </a:lnTo>
                <a:lnTo>
                  <a:pt x="130749" y="334010"/>
                </a:lnTo>
                <a:lnTo>
                  <a:pt x="134139" y="314960"/>
                </a:lnTo>
                <a:close/>
              </a:path>
              <a:path w="442595" h="751840" extrusionOk="0">
                <a:moveTo>
                  <a:pt x="165258" y="215900"/>
                </a:moveTo>
                <a:lnTo>
                  <a:pt x="92078" y="215900"/>
                </a:lnTo>
                <a:lnTo>
                  <a:pt x="96701" y="219710"/>
                </a:lnTo>
                <a:lnTo>
                  <a:pt x="95431" y="223520"/>
                </a:lnTo>
                <a:lnTo>
                  <a:pt x="80330" y="240030"/>
                </a:lnTo>
                <a:lnTo>
                  <a:pt x="79264" y="242570"/>
                </a:lnTo>
                <a:lnTo>
                  <a:pt x="77879" y="250190"/>
                </a:lnTo>
                <a:lnTo>
                  <a:pt x="73117" y="255270"/>
                </a:lnTo>
                <a:lnTo>
                  <a:pt x="65141" y="265430"/>
                </a:lnTo>
                <a:lnTo>
                  <a:pt x="61788" y="270510"/>
                </a:lnTo>
                <a:lnTo>
                  <a:pt x="58232" y="275590"/>
                </a:lnTo>
                <a:lnTo>
                  <a:pt x="55184" y="280670"/>
                </a:lnTo>
                <a:lnTo>
                  <a:pt x="48403" y="289560"/>
                </a:lnTo>
                <a:lnTo>
                  <a:pt x="46548" y="290830"/>
                </a:lnTo>
                <a:lnTo>
                  <a:pt x="138433" y="290830"/>
                </a:lnTo>
                <a:lnTo>
                  <a:pt x="138658" y="289560"/>
                </a:lnTo>
                <a:lnTo>
                  <a:pt x="152211" y="245110"/>
                </a:lnTo>
                <a:lnTo>
                  <a:pt x="165258" y="215900"/>
                </a:lnTo>
                <a:close/>
              </a:path>
              <a:path w="442595" h="751840" extrusionOk="0">
                <a:moveTo>
                  <a:pt x="124869" y="189230"/>
                </a:moveTo>
                <a:lnTo>
                  <a:pt x="120513" y="191770"/>
                </a:lnTo>
                <a:lnTo>
                  <a:pt x="177586" y="191770"/>
                </a:lnTo>
                <a:lnTo>
                  <a:pt x="178347" y="190500"/>
                </a:lnTo>
                <a:lnTo>
                  <a:pt x="127917" y="190500"/>
                </a:lnTo>
                <a:lnTo>
                  <a:pt x="124869" y="189230"/>
                </a:lnTo>
                <a:close/>
              </a:path>
              <a:path w="442595" h="751840" extrusionOk="0">
                <a:moveTo>
                  <a:pt x="187479" y="175260"/>
                </a:moveTo>
                <a:lnTo>
                  <a:pt x="129657" y="175260"/>
                </a:lnTo>
                <a:lnTo>
                  <a:pt x="135093" y="179070"/>
                </a:lnTo>
                <a:lnTo>
                  <a:pt x="134915" y="182880"/>
                </a:lnTo>
                <a:lnTo>
                  <a:pt x="133239" y="187960"/>
                </a:lnTo>
                <a:lnTo>
                  <a:pt x="131130" y="190500"/>
                </a:lnTo>
                <a:lnTo>
                  <a:pt x="178347" y="190500"/>
                </a:lnTo>
                <a:lnTo>
                  <a:pt x="187479" y="175260"/>
                </a:lnTo>
                <a:close/>
              </a:path>
              <a:path w="442595" h="751840" extrusionOk="0">
                <a:moveTo>
                  <a:pt x="254525" y="95250"/>
                </a:moveTo>
                <a:lnTo>
                  <a:pt x="175415" y="95250"/>
                </a:lnTo>
                <a:lnTo>
                  <a:pt x="174285" y="100330"/>
                </a:lnTo>
                <a:lnTo>
                  <a:pt x="165331" y="107950"/>
                </a:lnTo>
                <a:lnTo>
                  <a:pt x="157546" y="109220"/>
                </a:lnTo>
                <a:lnTo>
                  <a:pt x="240733" y="109220"/>
                </a:lnTo>
                <a:lnTo>
                  <a:pt x="254525" y="95250"/>
                </a:lnTo>
                <a:close/>
              </a:path>
              <a:path w="442595" h="751840" extrusionOk="0">
                <a:moveTo>
                  <a:pt x="302418" y="59690"/>
                </a:moveTo>
                <a:lnTo>
                  <a:pt x="234800" y="59690"/>
                </a:lnTo>
                <a:lnTo>
                  <a:pt x="232870" y="66040"/>
                </a:lnTo>
                <a:lnTo>
                  <a:pt x="231511" y="72390"/>
                </a:lnTo>
                <a:lnTo>
                  <a:pt x="216385" y="77470"/>
                </a:lnTo>
                <a:lnTo>
                  <a:pt x="209261" y="81280"/>
                </a:lnTo>
                <a:lnTo>
                  <a:pt x="201831" y="85090"/>
                </a:lnTo>
                <a:lnTo>
                  <a:pt x="199088" y="85090"/>
                </a:lnTo>
                <a:lnTo>
                  <a:pt x="196256" y="86360"/>
                </a:lnTo>
                <a:lnTo>
                  <a:pt x="190414" y="88900"/>
                </a:lnTo>
                <a:lnTo>
                  <a:pt x="261680" y="88900"/>
                </a:lnTo>
                <a:lnTo>
                  <a:pt x="293927" y="64770"/>
                </a:lnTo>
                <a:lnTo>
                  <a:pt x="302418" y="59690"/>
                </a:lnTo>
                <a:close/>
              </a:path>
              <a:path w="442595" h="751840" extrusionOk="0">
                <a:moveTo>
                  <a:pt x="229052" y="62230"/>
                </a:moveTo>
                <a:lnTo>
                  <a:pt x="224018" y="62230"/>
                </a:lnTo>
                <a:lnTo>
                  <a:pt x="227828" y="63500"/>
                </a:lnTo>
                <a:lnTo>
                  <a:pt x="229052" y="62230"/>
                </a:lnTo>
                <a:close/>
              </a:path>
              <a:path w="442595" h="751840" extrusionOk="0">
                <a:moveTo>
                  <a:pt x="368271" y="25400"/>
                </a:moveTo>
                <a:lnTo>
                  <a:pt x="286489" y="25400"/>
                </a:lnTo>
                <a:lnTo>
                  <a:pt x="289004" y="27940"/>
                </a:lnTo>
                <a:lnTo>
                  <a:pt x="285245" y="31750"/>
                </a:lnTo>
                <a:lnTo>
                  <a:pt x="281206" y="35560"/>
                </a:lnTo>
                <a:lnTo>
                  <a:pt x="270703" y="38100"/>
                </a:lnTo>
                <a:lnTo>
                  <a:pt x="219738" y="38100"/>
                </a:lnTo>
                <a:lnTo>
                  <a:pt x="216004" y="39370"/>
                </a:lnTo>
                <a:lnTo>
                  <a:pt x="213604" y="40640"/>
                </a:lnTo>
                <a:lnTo>
                  <a:pt x="324869" y="40640"/>
                </a:lnTo>
                <a:lnTo>
                  <a:pt x="320691" y="39370"/>
                </a:lnTo>
                <a:lnTo>
                  <a:pt x="320957" y="35560"/>
                </a:lnTo>
                <a:lnTo>
                  <a:pt x="322900" y="34290"/>
                </a:lnTo>
                <a:lnTo>
                  <a:pt x="330063" y="33020"/>
                </a:lnTo>
                <a:lnTo>
                  <a:pt x="350578" y="33020"/>
                </a:lnTo>
                <a:lnTo>
                  <a:pt x="368271" y="25400"/>
                </a:lnTo>
                <a:close/>
              </a:path>
              <a:path w="442595" h="751840" extrusionOk="0">
                <a:moveTo>
                  <a:pt x="419433" y="1270"/>
                </a:moveTo>
                <a:lnTo>
                  <a:pt x="412473" y="2540"/>
                </a:lnTo>
                <a:lnTo>
                  <a:pt x="336454" y="2540"/>
                </a:lnTo>
                <a:lnTo>
                  <a:pt x="321072" y="5080"/>
                </a:lnTo>
                <a:lnTo>
                  <a:pt x="314194" y="6350"/>
                </a:lnTo>
                <a:lnTo>
                  <a:pt x="300510" y="10160"/>
                </a:lnTo>
                <a:lnTo>
                  <a:pt x="293640" y="11430"/>
                </a:lnTo>
                <a:lnTo>
                  <a:pt x="287277" y="11430"/>
                </a:lnTo>
                <a:lnTo>
                  <a:pt x="281346" y="12700"/>
                </a:lnTo>
                <a:lnTo>
                  <a:pt x="274399" y="19050"/>
                </a:lnTo>
                <a:lnTo>
                  <a:pt x="260708" y="19050"/>
                </a:lnTo>
                <a:lnTo>
                  <a:pt x="250663" y="24130"/>
                </a:lnTo>
                <a:lnTo>
                  <a:pt x="244160" y="26670"/>
                </a:lnTo>
                <a:lnTo>
                  <a:pt x="232705" y="31750"/>
                </a:lnTo>
                <a:lnTo>
                  <a:pt x="225847" y="31750"/>
                </a:lnTo>
                <a:lnTo>
                  <a:pt x="221669" y="38100"/>
                </a:lnTo>
                <a:lnTo>
                  <a:pt x="256619" y="38100"/>
                </a:lnTo>
                <a:lnTo>
                  <a:pt x="257635" y="36830"/>
                </a:lnTo>
                <a:lnTo>
                  <a:pt x="258016" y="35560"/>
                </a:lnTo>
                <a:lnTo>
                  <a:pt x="273548" y="29210"/>
                </a:lnTo>
                <a:lnTo>
                  <a:pt x="281079" y="26670"/>
                </a:lnTo>
                <a:lnTo>
                  <a:pt x="283670" y="25400"/>
                </a:lnTo>
                <a:lnTo>
                  <a:pt x="368271" y="25400"/>
                </a:lnTo>
                <a:lnTo>
                  <a:pt x="388399" y="19050"/>
                </a:lnTo>
                <a:lnTo>
                  <a:pt x="271275" y="19050"/>
                </a:lnTo>
                <a:lnTo>
                  <a:pt x="264442" y="17780"/>
                </a:lnTo>
                <a:lnTo>
                  <a:pt x="392425" y="17780"/>
                </a:lnTo>
                <a:lnTo>
                  <a:pt x="417052" y="10160"/>
                </a:lnTo>
                <a:lnTo>
                  <a:pt x="442064" y="5080"/>
                </a:lnTo>
                <a:lnTo>
                  <a:pt x="426431" y="5080"/>
                </a:lnTo>
                <a:lnTo>
                  <a:pt x="419433" y="1270"/>
                </a:lnTo>
                <a:close/>
              </a:path>
              <a:path w="442595" h="751840" extrusionOk="0">
                <a:moveTo>
                  <a:pt x="350578" y="33020"/>
                </a:moveTo>
                <a:lnTo>
                  <a:pt x="334559" y="33020"/>
                </a:lnTo>
                <a:lnTo>
                  <a:pt x="341087" y="34290"/>
                </a:lnTo>
                <a:lnTo>
                  <a:pt x="343043" y="34290"/>
                </a:lnTo>
                <a:lnTo>
                  <a:pt x="344681" y="35560"/>
                </a:lnTo>
                <a:lnTo>
                  <a:pt x="350578" y="33020"/>
                </a:lnTo>
                <a:close/>
              </a:path>
              <a:path w="442595" h="751840" extrusionOk="0">
                <a:moveTo>
                  <a:pt x="437645" y="3810"/>
                </a:moveTo>
                <a:lnTo>
                  <a:pt x="433187" y="3810"/>
                </a:lnTo>
                <a:lnTo>
                  <a:pt x="427625" y="5080"/>
                </a:lnTo>
                <a:lnTo>
                  <a:pt x="442064" y="5080"/>
                </a:lnTo>
                <a:lnTo>
                  <a:pt x="437645" y="3810"/>
                </a:lnTo>
                <a:close/>
              </a:path>
              <a:path w="442595" h="751840" extrusionOk="0">
                <a:moveTo>
                  <a:pt x="380681" y="0"/>
                </a:moveTo>
                <a:lnTo>
                  <a:pt x="355616" y="2540"/>
                </a:lnTo>
                <a:lnTo>
                  <a:pt x="412473" y="2540"/>
                </a:lnTo>
                <a:lnTo>
                  <a:pt x="405793" y="1270"/>
                </a:lnTo>
                <a:lnTo>
                  <a:pt x="393236" y="1270"/>
                </a:lnTo>
                <a:lnTo>
                  <a:pt x="380681" y="0"/>
                </a:lnTo>
                <a:close/>
              </a:path>
            </a:pathLst>
          </a:custGeom>
          <a:solidFill>
            <a:srgbClr val="8ECAE5"/>
          </a:solidFill>
          <a:ln>
            <a:noFill/>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35" name="Google Shape;235;p1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13085" y="4506491"/>
            <a:ext cx="396710" cy="565785"/>
          </a:xfrm>
          <a:prstGeom prst="rect">
            <a:avLst/>
          </a:prstGeom>
          <a:noFill/>
          <a:ln>
            <a:noFill/>
          </a:ln>
        </p:spPr>
      </p:pic>
      <p:grpSp>
        <p:nvGrpSpPr>
          <p:cNvPr id="236" name="Google Shape;236;p15"/>
          <p:cNvGrpSpPr/>
          <p:nvPr/>
        </p:nvGrpSpPr>
        <p:grpSpPr>
          <a:xfrm>
            <a:off x="6198537" y="495313"/>
            <a:ext cx="5650841" cy="5296218"/>
            <a:chOff x="8264715" y="660417"/>
            <a:chExt cx="7534454" cy="7061623"/>
          </a:xfrm>
        </p:grpSpPr>
        <p:pic>
          <p:nvPicPr>
            <p:cNvPr id="237" name="Google Shape;237;p1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271574" y="667272"/>
              <a:ext cx="4003612" cy="3324918"/>
            </a:xfrm>
            <a:prstGeom prst="rect">
              <a:avLst/>
            </a:prstGeom>
            <a:noFill/>
            <a:ln>
              <a:noFill/>
            </a:ln>
          </p:spPr>
        </p:pic>
        <p:sp>
          <p:nvSpPr>
            <p:cNvPr id="238" name="Google Shape;238;p15"/>
            <p:cNvSpPr/>
            <p:nvPr/>
          </p:nvSpPr>
          <p:spPr>
            <a:xfrm>
              <a:off x="8264719" y="660417"/>
              <a:ext cx="4017645" cy="3338829"/>
            </a:xfrm>
            <a:custGeom>
              <a:avLst/>
              <a:gdLst/>
              <a:ahLst/>
              <a:cxnLst/>
              <a:rect l="l" t="t" r="r" b="b"/>
              <a:pathLst>
                <a:path w="4017645" h="3338829" extrusionOk="0">
                  <a:moveTo>
                    <a:pt x="0" y="0"/>
                  </a:moveTo>
                  <a:lnTo>
                    <a:pt x="4017327" y="0"/>
                  </a:lnTo>
                  <a:lnTo>
                    <a:pt x="4017327" y="3338626"/>
                  </a:lnTo>
                  <a:lnTo>
                    <a:pt x="0" y="3338626"/>
                  </a:lnTo>
                  <a:lnTo>
                    <a:pt x="0" y="0"/>
                  </a:lnTo>
                  <a:close/>
                </a:path>
              </a:pathLst>
            </a:custGeom>
            <a:noFill/>
            <a:ln w="137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39" name="Google Shape;239;p1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1623914" y="2223471"/>
              <a:ext cx="4168128" cy="3969335"/>
            </a:xfrm>
            <a:prstGeom prst="rect">
              <a:avLst/>
            </a:prstGeom>
            <a:noFill/>
            <a:ln>
              <a:noFill/>
            </a:ln>
          </p:spPr>
        </p:pic>
        <p:sp>
          <p:nvSpPr>
            <p:cNvPr id="240" name="Google Shape;240;p15"/>
            <p:cNvSpPr/>
            <p:nvPr/>
          </p:nvSpPr>
          <p:spPr>
            <a:xfrm>
              <a:off x="11617059" y="2216616"/>
              <a:ext cx="4182110" cy="3983354"/>
            </a:xfrm>
            <a:custGeom>
              <a:avLst/>
              <a:gdLst/>
              <a:ahLst/>
              <a:cxnLst/>
              <a:rect l="l" t="t" r="r" b="b"/>
              <a:pathLst>
                <a:path w="4182109" h="3983354" extrusionOk="0">
                  <a:moveTo>
                    <a:pt x="0" y="0"/>
                  </a:moveTo>
                  <a:lnTo>
                    <a:pt x="4181855" y="0"/>
                  </a:lnTo>
                  <a:lnTo>
                    <a:pt x="4181855" y="3983050"/>
                  </a:lnTo>
                  <a:lnTo>
                    <a:pt x="0" y="3983050"/>
                  </a:lnTo>
                  <a:lnTo>
                    <a:pt x="0" y="0"/>
                  </a:lnTo>
                  <a:close/>
                </a:path>
              </a:pathLst>
            </a:custGeom>
            <a:noFill/>
            <a:ln w="137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41" name="Google Shape;241;p1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271574" y="4376102"/>
              <a:ext cx="3688259" cy="3338625"/>
            </a:xfrm>
            <a:prstGeom prst="rect">
              <a:avLst/>
            </a:prstGeom>
            <a:noFill/>
            <a:ln>
              <a:noFill/>
            </a:ln>
          </p:spPr>
        </p:pic>
        <p:sp>
          <p:nvSpPr>
            <p:cNvPr id="242" name="Google Shape;242;p15"/>
            <p:cNvSpPr/>
            <p:nvPr/>
          </p:nvSpPr>
          <p:spPr>
            <a:xfrm>
              <a:off x="8264715" y="4369240"/>
              <a:ext cx="3702050" cy="3352800"/>
            </a:xfrm>
            <a:custGeom>
              <a:avLst/>
              <a:gdLst/>
              <a:ahLst/>
              <a:cxnLst/>
              <a:rect l="l" t="t" r="r" b="b"/>
              <a:pathLst>
                <a:path w="3702050" h="3352800" extrusionOk="0">
                  <a:moveTo>
                    <a:pt x="3701973" y="3352342"/>
                  </a:moveTo>
                  <a:lnTo>
                    <a:pt x="0" y="3352342"/>
                  </a:lnTo>
                  <a:lnTo>
                    <a:pt x="0" y="0"/>
                  </a:lnTo>
                  <a:lnTo>
                    <a:pt x="3701973" y="0"/>
                  </a:lnTo>
                  <a:lnTo>
                    <a:pt x="3701973" y="3352342"/>
                  </a:lnTo>
                  <a:close/>
                </a:path>
              </a:pathLst>
            </a:custGeom>
            <a:noFill/>
            <a:ln w="137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47"/>
        <p:cNvGrpSpPr/>
        <p:nvPr/>
      </p:nvGrpSpPr>
      <p:grpSpPr>
        <a:xfrm>
          <a:off x="0" y="0"/>
          <a:ext cx="0" cy="0"/>
          <a:chOff x="0" y="0"/>
          <a:chExt cx="0" cy="0"/>
        </a:xfrm>
      </p:grpSpPr>
      <p:sp>
        <p:nvSpPr>
          <p:cNvPr id="248" name="Google Shape;248;p16"/>
          <p:cNvSpPr txBox="1"/>
          <p:nvPr/>
        </p:nvSpPr>
        <p:spPr>
          <a:xfrm>
            <a:off x="328146" y="2179321"/>
            <a:ext cx="5571173" cy="3313140"/>
          </a:xfrm>
          <a:prstGeom prst="rect">
            <a:avLst/>
          </a:prstGeom>
          <a:noFill/>
          <a:ln>
            <a:noFill/>
          </a:ln>
        </p:spPr>
        <p:txBody>
          <a:bodyPr spcFirstLastPara="1" wrap="square" lIns="0" tIns="163819" rIns="0" bIns="0" anchor="t" anchorCtr="0">
            <a:spAutoFit/>
          </a:bodyPr>
          <a:lstStyle/>
          <a:p>
            <a:pPr marL="228594" indent="-219070">
              <a:spcBef>
                <a:spcPts val="0"/>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See the Sun’s atmosphere: the solar corona.</a:t>
            </a:r>
            <a:endParaRPr sz="1800">
              <a:solidFill>
                <a:srgbClr val="000000"/>
              </a:solidFill>
              <a:latin typeface="Open Sans SemiBold"/>
              <a:ea typeface="Open Sans SemiBold"/>
              <a:cs typeface="Open Sans SemiBold"/>
              <a:sym typeface="Open Sans SemiBold"/>
            </a:endParaRPr>
          </a:p>
          <a:p>
            <a:pPr marL="228594" marR="214784" indent="-219070">
              <a:lnSpc>
                <a:spcPct val="104200"/>
              </a:lnSpc>
              <a:spcBef>
                <a:spcPts val="112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The Sun is 400,000 times brighter than the corona. (Even 99% of an eclipse is too bright to see the corona)</a:t>
            </a:r>
            <a:endParaRPr sz="1800">
              <a:solidFill>
                <a:srgbClr val="000000"/>
              </a:solidFill>
              <a:latin typeface="Open Sans SemiBold"/>
              <a:ea typeface="Open Sans SemiBold"/>
              <a:cs typeface="Open Sans SemiBold"/>
              <a:sym typeface="Open Sans SemiBold"/>
            </a:endParaRPr>
          </a:p>
          <a:p>
            <a:pPr marL="228594" marR="188114" indent="-219070">
              <a:lnSpc>
                <a:spcPct val="104200"/>
              </a:lnSpc>
              <a:spcBef>
                <a:spcPts val="1121"/>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Totality is the only time you can (and should!) take off your eclipse glasses to look at the Sun.</a:t>
            </a:r>
            <a:endParaRPr sz="1800">
              <a:solidFill>
                <a:srgbClr val="000000"/>
              </a:solidFill>
              <a:latin typeface="Open Sans SemiBold"/>
              <a:ea typeface="Open Sans SemiBold"/>
              <a:cs typeface="Open Sans SemiBold"/>
              <a:sym typeface="Open Sans SemiBold"/>
            </a:endParaRPr>
          </a:p>
          <a:p>
            <a:pPr marL="228594" marR="168112" indent="-219070">
              <a:lnSpc>
                <a:spcPct val="104200"/>
              </a:lnSpc>
              <a:spcBef>
                <a:spcPts val="112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Hot gases move along the Sun's magnetic field, tracing its complex structure.</a:t>
            </a:r>
            <a:endParaRPr sz="1800">
              <a:solidFill>
                <a:srgbClr val="000000"/>
              </a:solidFill>
              <a:latin typeface="Open Sans SemiBold"/>
              <a:ea typeface="Open Sans SemiBold"/>
              <a:cs typeface="Open Sans SemiBold"/>
              <a:sym typeface="Open Sans SemiBold"/>
            </a:endParaRPr>
          </a:p>
          <a:p>
            <a:pPr marL="228594" indent="-219070">
              <a:spcBef>
                <a:spcPts val="1215"/>
              </a:spcBef>
              <a:spcAft>
                <a:spcPts val="0"/>
              </a:spcAft>
              <a:buClr>
                <a:srgbClr val="FAA61A"/>
              </a:buClr>
              <a:buSzPts val="2400"/>
              <a:buFont typeface="Noto Sans Symbols"/>
              <a:buChar char="⧫"/>
            </a:pPr>
            <a:r>
              <a:rPr lang="en-US" sz="1800" b="1">
                <a:solidFill>
                  <a:srgbClr val="FFFFFF"/>
                </a:solidFill>
                <a:latin typeface="Open Sans SemiBold"/>
                <a:ea typeface="Open Sans SemiBold"/>
                <a:cs typeface="Open Sans SemiBold"/>
                <a:sym typeface="Open Sans SemiBold"/>
              </a:rPr>
              <a:t>Solar prominences arch above the Sun’s surface.</a:t>
            </a:r>
            <a:endParaRPr sz="1800">
              <a:solidFill>
                <a:srgbClr val="000000"/>
              </a:solidFill>
              <a:latin typeface="Open Sans SemiBold"/>
              <a:ea typeface="Open Sans SemiBold"/>
              <a:cs typeface="Open Sans SemiBold"/>
              <a:sym typeface="Open Sans SemiBold"/>
            </a:endParaRPr>
          </a:p>
        </p:txBody>
      </p:sp>
      <p:pic>
        <p:nvPicPr>
          <p:cNvPr id="249" name="Google Shape;249;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184" y="179081"/>
            <a:ext cx="5998597" cy="2000240"/>
          </a:xfrm>
          <a:prstGeom prst="rect">
            <a:avLst/>
          </a:prstGeom>
          <a:noFill/>
          <a:ln>
            <a:noFill/>
          </a:ln>
        </p:spPr>
      </p:pic>
      <p:sp>
        <p:nvSpPr>
          <p:cNvPr id="250" name="Google Shape;250;p16"/>
          <p:cNvSpPr txBox="1">
            <a:spLocks noGrp="1"/>
          </p:cNvSpPr>
          <p:nvPr>
            <p:ph type="title"/>
          </p:nvPr>
        </p:nvSpPr>
        <p:spPr>
          <a:xfrm>
            <a:off x="328146" y="367704"/>
            <a:ext cx="4203383" cy="1622993"/>
          </a:xfrm>
          <a:prstGeom prst="rect">
            <a:avLst/>
          </a:prstGeom>
          <a:noFill/>
          <a:ln>
            <a:noFill/>
          </a:ln>
        </p:spPr>
        <p:txBody>
          <a:bodyPr spcFirstLastPara="1" vert="horz" wrap="square" lIns="0" tIns="24750" rIns="0" bIns="0" numCol="1" anchor="t" anchorCtr="0" compatLnSpc="1">
            <a:prstTxWarp prst="textNoShape">
              <a:avLst/>
            </a:prstTxWarp>
            <a:spAutoFit/>
          </a:bodyPr>
          <a:lstStyle/>
          <a:p>
            <a:pPr marL="9525" marR="3810" algn="l">
              <a:lnSpc>
                <a:spcPct val="118421"/>
              </a:lnSpc>
              <a:spcBef>
                <a:spcPts val="0"/>
              </a:spcBef>
              <a:spcAft>
                <a:spcPts val="0"/>
              </a:spcAft>
              <a:buSzPts val="1400"/>
            </a:pPr>
            <a:r>
              <a:rPr lang="en-US" dirty="0"/>
              <a:t>What’s </a:t>
            </a:r>
            <a:r>
              <a:rPr lang="en-US" sz="2850" b="1" dirty="0">
                <a:solidFill>
                  <a:schemeClr val="dk1"/>
                </a:solidFill>
                <a:latin typeface="Arial"/>
                <a:ea typeface="Arial"/>
                <a:cs typeface="Arial"/>
                <a:sym typeface="Arial"/>
              </a:rPr>
              <a:t>so</a:t>
            </a:r>
            <a:r>
              <a:rPr lang="en-US" dirty="0"/>
              <a:t> </a:t>
            </a:r>
            <a:r>
              <a:rPr lang="en-US" sz="2850" b="1" dirty="0">
                <a:solidFill>
                  <a:schemeClr val="dk1"/>
                </a:solidFill>
                <a:latin typeface="Arial"/>
                <a:ea typeface="Arial"/>
                <a:cs typeface="Arial"/>
                <a:sym typeface="Arial"/>
              </a:rPr>
              <a:t>special</a:t>
            </a:r>
            <a:r>
              <a:rPr lang="en-US" dirty="0"/>
              <a:t> about totality?</a:t>
            </a:r>
            <a:endParaRPr dirty="0"/>
          </a:p>
        </p:txBody>
      </p:sp>
      <p:grpSp>
        <p:nvGrpSpPr>
          <p:cNvPr id="251" name="Google Shape;251;p16"/>
          <p:cNvGrpSpPr/>
          <p:nvPr/>
        </p:nvGrpSpPr>
        <p:grpSpPr>
          <a:xfrm>
            <a:off x="6198244" y="933534"/>
            <a:ext cx="5698481" cy="4991150"/>
            <a:chOff x="8264325" y="1244711"/>
            <a:chExt cx="7597974" cy="6654866"/>
          </a:xfrm>
        </p:grpSpPr>
        <p:pic>
          <p:nvPicPr>
            <p:cNvPr id="252" name="Google Shape;252;p16"/>
            <p:cNvPicPr preferRelativeResize="0"/>
            <p:nvPr/>
          </p:nvPicPr>
          <p:blipFill rotWithShape="1">
            <a:blip r:embed="rId4">
              <a:alphaModFix/>
            </a:blip>
            <a:srcRect/>
            <a:stretch/>
          </p:blipFill>
          <p:spPr>
            <a:xfrm>
              <a:off x="8270786" y="1251178"/>
              <a:ext cx="6648119" cy="5995581"/>
            </a:xfrm>
            <a:prstGeom prst="rect">
              <a:avLst/>
            </a:prstGeom>
            <a:noFill/>
            <a:ln>
              <a:noFill/>
            </a:ln>
          </p:spPr>
        </p:pic>
        <p:sp>
          <p:nvSpPr>
            <p:cNvPr id="253" name="Google Shape;253;p16"/>
            <p:cNvSpPr/>
            <p:nvPr/>
          </p:nvSpPr>
          <p:spPr>
            <a:xfrm>
              <a:off x="8264325" y="1244711"/>
              <a:ext cx="6661150" cy="6009005"/>
            </a:xfrm>
            <a:custGeom>
              <a:avLst/>
              <a:gdLst/>
              <a:ahLst/>
              <a:cxnLst/>
              <a:rect l="l" t="t" r="r" b="b"/>
              <a:pathLst>
                <a:path w="6661150" h="6009005" extrusionOk="0">
                  <a:moveTo>
                    <a:pt x="0" y="0"/>
                  </a:moveTo>
                  <a:lnTo>
                    <a:pt x="6661035" y="0"/>
                  </a:lnTo>
                  <a:lnTo>
                    <a:pt x="6661035" y="6008497"/>
                  </a:lnTo>
                  <a:lnTo>
                    <a:pt x="0" y="6008497"/>
                  </a:lnTo>
                  <a:lnTo>
                    <a:pt x="0" y="0"/>
                  </a:lnTo>
                  <a:close/>
                </a:path>
              </a:pathLst>
            </a:custGeom>
            <a:noFill/>
            <a:ln w="129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pic>
          <p:nvPicPr>
            <p:cNvPr id="254" name="Google Shape;254;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838544" y="4811048"/>
              <a:ext cx="3017164" cy="3081773"/>
            </a:xfrm>
            <a:prstGeom prst="rect">
              <a:avLst/>
            </a:prstGeom>
            <a:noFill/>
            <a:ln>
              <a:noFill/>
            </a:ln>
          </p:spPr>
        </p:pic>
        <p:sp>
          <p:nvSpPr>
            <p:cNvPr id="255" name="Google Shape;255;p16"/>
            <p:cNvSpPr/>
            <p:nvPr/>
          </p:nvSpPr>
          <p:spPr>
            <a:xfrm>
              <a:off x="12832079" y="4804587"/>
              <a:ext cx="3030220" cy="3094990"/>
            </a:xfrm>
            <a:custGeom>
              <a:avLst/>
              <a:gdLst/>
              <a:ahLst/>
              <a:cxnLst/>
              <a:rect l="l" t="t" r="r" b="b"/>
              <a:pathLst>
                <a:path w="3030219" h="3094990" extrusionOk="0">
                  <a:moveTo>
                    <a:pt x="0" y="0"/>
                  </a:moveTo>
                  <a:lnTo>
                    <a:pt x="3030093" y="0"/>
                  </a:lnTo>
                  <a:lnTo>
                    <a:pt x="3030093" y="3094697"/>
                  </a:lnTo>
                  <a:lnTo>
                    <a:pt x="0" y="3094697"/>
                  </a:lnTo>
                  <a:lnTo>
                    <a:pt x="0" y="0"/>
                  </a:lnTo>
                  <a:close/>
                </a:path>
              </a:pathLst>
            </a:custGeom>
            <a:noFill/>
            <a:ln w="12900" cap="flat" cmpd="sng">
              <a:solidFill>
                <a:srgbClr val="FFFFFF"/>
              </a:solidFill>
              <a:prstDash val="solid"/>
              <a:round/>
              <a:headEnd type="none" w="sm" len="sm"/>
              <a:tailEnd type="none" w="sm" len="sm"/>
            </a:ln>
          </p:spPr>
          <p:txBody>
            <a:bodyPr spcFirstLastPara="1" wrap="square" lIns="0" tIns="0" rIns="0" bIns="0" anchor="t" anchorCtr="0">
              <a:noAutofit/>
            </a:bodyPr>
            <a:lstStyle/>
            <a:p>
              <a:pPr>
                <a:spcBef>
                  <a:spcPts val="0"/>
                </a:spcBef>
                <a:spcAft>
                  <a:spcPts val="0"/>
                </a:spcAft>
                <a:buClr>
                  <a:srgbClr val="000000"/>
                </a:buClr>
                <a:buSzPts val="1800"/>
              </a:pPr>
              <a:endParaRPr sz="1350">
                <a:solidFill>
                  <a:srgbClr val="000000"/>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8F98-45CA-513F-0882-5B3752D346D5}"/>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3033FDB-8132-DED2-4682-6D4514C3BAEA}"/>
              </a:ext>
            </a:extLst>
          </p:cNvPr>
          <p:cNvSpPr>
            <a:spLocks noGrp="1"/>
          </p:cNvSpPr>
          <p:nvPr>
            <p:ph type="pic" idx="2"/>
          </p:nvPr>
        </p:nvSpPr>
        <p:spPr>
          <a:xfrm>
            <a:off x="2057400" y="381000"/>
            <a:ext cx="8153400" cy="838200"/>
          </a:xfrm>
        </p:spPr>
        <p:txBody>
          <a:bodyPr/>
          <a:lstStyle/>
          <a:p>
            <a:r>
              <a:rPr lang="en-US" sz="2500" dirty="0">
                <a:latin typeface="+mj-lt"/>
              </a:rPr>
              <a:t>April 8, 2024– Eclipse as soon by Tucson, AZ</a:t>
            </a:r>
          </a:p>
        </p:txBody>
      </p:sp>
      <p:sp>
        <p:nvSpPr>
          <p:cNvPr id="4" name="Text Placeholder 3">
            <a:extLst>
              <a:ext uri="{FF2B5EF4-FFF2-40B4-BE49-F238E27FC236}">
                <a16:creationId xmlns:a16="http://schemas.microsoft.com/office/drawing/2014/main" id="{D1686BC3-9B54-9239-96FF-5B7AFEA9130B}"/>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1D401821-7984-3202-50FE-E697C13303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94" y="152400"/>
            <a:ext cx="11944349" cy="5791200"/>
          </a:xfrm>
          <a:prstGeom prst="rect">
            <a:avLst/>
          </a:prstGeom>
          <a:solidFill>
            <a:schemeClr val="tx1"/>
          </a:solidFill>
        </p:spPr>
      </p:pic>
      <p:sp>
        <p:nvSpPr>
          <p:cNvPr id="8" name="TextBox 7">
            <a:extLst>
              <a:ext uri="{FF2B5EF4-FFF2-40B4-BE49-F238E27FC236}">
                <a16:creationId xmlns:a16="http://schemas.microsoft.com/office/drawing/2014/main" id="{AEFA979A-1EDE-2538-E3B0-375249123F94}"/>
              </a:ext>
            </a:extLst>
          </p:cNvPr>
          <p:cNvSpPr txBox="1"/>
          <p:nvPr/>
        </p:nvSpPr>
        <p:spPr>
          <a:xfrm>
            <a:off x="839790" y="6120080"/>
            <a:ext cx="4647426" cy="584775"/>
          </a:xfrm>
          <a:prstGeom prst="rect">
            <a:avLst/>
          </a:prstGeom>
          <a:noFill/>
        </p:spPr>
        <p:txBody>
          <a:bodyPr wrap="none" rtlCol="0">
            <a:spAutoFit/>
          </a:bodyPr>
          <a:lstStyle/>
          <a:p>
            <a:r>
              <a:rPr lang="en-US" dirty="0">
                <a:solidFill>
                  <a:schemeClr val="bg2"/>
                </a:solidFill>
              </a:rPr>
              <a:t>Credit: timeanddate.com</a:t>
            </a:r>
          </a:p>
        </p:txBody>
      </p:sp>
      <p:sp>
        <p:nvSpPr>
          <p:cNvPr id="10" name="TextBox 9">
            <a:extLst>
              <a:ext uri="{FF2B5EF4-FFF2-40B4-BE49-F238E27FC236}">
                <a16:creationId xmlns:a16="http://schemas.microsoft.com/office/drawing/2014/main" id="{F9DF33DD-8D74-FD7B-E00E-8A50A0864D22}"/>
              </a:ext>
            </a:extLst>
          </p:cNvPr>
          <p:cNvSpPr txBox="1"/>
          <p:nvPr/>
        </p:nvSpPr>
        <p:spPr>
          <a:xfrm>
            <a:off x="5492659" y="6120080"/>
            <a:ext cx="7088506" cy="707886"/>
          </a:xfrm>
          <a:prstGeom prst="rect">
            <a:avLst/>
          </a:prstGeom>
          <a:noFill/>
        </p:spPr>
        <p:txBody>
          <a:bodyPr wrap="square">
            <a:spAutoFit/>
          </a:bodyPr>
          <a:lstStyle/>
          <a:p>
            <a:r>
              <a:rPr lang="en-US" sz="2000" dirty="0">
                <a:hlinkClick r:id="rId4"/>
              </a:rPr>
              <a:t>Eclipses visible in Tucson, Arizona, USA – Apr 8, 2024 Solar Eclipse (timeanddate.com)</a:t>
            </a:r>
            <a:endParaRPr lang="en-US" sz="2000" dirty="0"/>
          </a:p>
        </p:txBody>
      </p:sp>
    </p:spTree>
    <p:extLst>
      <p:ext uri="{BB962C8B-B14F-4D97-AF65-F5344CB8AC3E}">
        <p14:creationId xmlns:p14="http://schemas.microsoft.com/office/powerpoint/2010/main" val="352354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2A30-E4CC-EC46-3F8F-88D4DF7D8FF7}"/>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FF5FC81-CDEE-09CF-108D-6B451B48C44E}"/>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A9FAFB43-5EC7-C04B-88E9-AB5873A2D670}"/>
              </a:ext>
            </a:extLst>
          </p:cNvPr>
          <p:cNvSpPr>
            <a:spLocks noGrp="1"/>
          </p:cNvSpPr>
          <p:nvPr>
            <p:ph type="body" idx="1"/>
          </p:nvPr>
        </p:nvSpPr>
        <p:spPr/>
        <p:txBody>
          <a:bodyPr/>
          <a:lstStyle/>
          <a:p>
            <a:endParaRPr lang="en-US"/>
          </a:p>
        </p:txBody>
      </p:sp>
      <p:pic>
        <p:nvPicPr>
          <p:cNvPr id="5" name="Google Shape;96;p4">
            <a:extLst>
              <a:ext uri="{FF2B5EF4-FFF2-40B4-BE49-F238E27FC236}">
                <a16:creationId xmlns:a16="http://schemas.microsoft.com/office/drawing/2014/main" id="{D356925C-A0EC-389D-AE1D-0D75C6B1D2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1" y="-228599"/>
            <a:ext cx="12115800" cy="7086599"/>
          </a:xfrm>
          <a:prstGeom prst="rect">
            <a:avLst/>
          </a:prstGeom>
          <a:noFill/>
          <a:ln>
            <a:noFill/>
          </a:ln>
        </p:spPr>
      </p:pic>
    </p:spTree>
    <p:extLst>
      <p:ext uri="{BB962C8B-B14F-4D97-AF65-F5344CB8AC3E}">
        <p14:creationId xmlns:p14="http://schemas.microsoft.com/office/powerpoint/2010/main" val="3717413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rth &amp; Moon to scale (3DHP7N9WP) by Gioann">
            <a:extLst>
              <a:ext uri="{FF2B5EF4-FFF2-40B4-BE49-F238E27FC236}">
                <a16:creationId xmlns:a16="http://schemas.microsoft.com/office/drawing/2014/main" id="{174EC7E7-5EF7-8A43-84E0-6E24E86E1C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3320" y="-305765"/>
            <a:ext cx="9851880" cy="731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093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0A61-63D4-026D-FCCC-0EC41B809E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295A2B-FEBA-F94E-7AB1-AF3F092EE10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72FDAA5-2102-A07C-0001-31B3B2F9A1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79986" y="99583"/>
            <a:ext cx="8832027" cy="6658834"/>
          </a:xfrm>
          <a:prstGeom prst="rect">
            <a:avLst/>
          </a:prstGeom>
        </p:spPr>
      </p:pic>
    </p:spTree>
    <p:extLst>
      <p:ext uri="{BB962C8B-B14F-4D97-AF65-F5344CB8AC3E}">
        <p14:creationId xmlns:p14="http://schemas.microsoft.com/office/powerpoint/2010/main" val="3907943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792F-EBDD-4397-3E3A-612DAEFCFF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0B7B7D-309C-4D43-B908-C39BB0313354}"/>
              </a:ext>
            </a:extLst>
          </p:cNvPr>
          <p:cNvSpPr>
            <a:spLocks noGrp="1"/>
          </p:cNvSpPr>
          <p:nvPr>
            <p:ph idx="1"/>
          </p:nvPr>
        </p:nvSpPr>
        <p:spPr/>
        <p:txBody>
          <a:bodyPr/>
          <a:lstStyle/>
          <a:p>
            <a:endParaRPr lang="en-US" dirty="0"/>
          </a:p>
        </p:txBody>
      </p:sp>
      <p:pic>
        <p:nvPicPr>
          <p:cNvPr id="1026" name="Picture 2" descr="Grid of blank circles and banner graphic of an Eclipse and Moon.">
            <a:extLst>
              <a:ext uri="{FF2B5EF4-FFF2-40B4-BE49-F238E27FC236}">
                <a16:creationId xmlns:a16="http://schemas.microsoft.com/office/drawing/2014/main" id="{93679C52-E7D3-5DC8-CA47-35AC358486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180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8154" y="113955"/>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4" cstate="screen">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F0480CC-20AA-CE2E-81E9-396CB3E72B96}"/>
              </a:ext>
            </a:extLst>
          </p:cNvPr>
          <p:cNvSpPr txBox="1">
            <a:spLocks/>
          </p:cNvSpPr>
          <p:nvPr/>
        </p:nvSpPr>
        <p:spPr>
          <a:xfrm>
            <a:off x="2209800" y="-34611"/>
            <a:ext cx="7772400" cy="11998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en-US" sz="2400" b="1" dirty="0">
                <a:solidFill>
                  <a:prstClr val="black"/>
                </a:solidFill>
                <a:latin typeface="Calibri"/>
              </a:rPr>
              <a:t>Introducing the </a:t>
            </a:r>
          </a:p>
          <a:p>
            <a:pPr>
              <a:defRPr/>
            </a:pPr>
            <a:r>
              <a:rPr lang="en-US" sz="3600" b="1" i="1" dirty="0">
                <a:solidFill>
                  <a:prstClr val="black"/>
                </a:solidFill>
                <a:latin typeface="Calibri"/>
              </a:rPr>
              <a:t>3-Hole PUNCH </a:t>
            </a:r>
            <a:r>
              <a:rPr lang="en-US" sz="3600" b="1" dirty="0">
                <a:solidFill>
                  <a:prstClr val="black"/>
                </a:solidFill>
                <a:latin typeface="Calibri"/>
              </a:rPr>
              <a:t>Pinhole Projector</a:t>
            </a:r>
          </a:p>
        </p:txBody>
      </p:sp>
      <p:sp>
        <p:nvSpPr>
          <p:cNvPr id="3" name="Slide Number Placeholder 2">
            <a:extLst>
              <a:ext uri="{FF2B5EF4-FFF2-40B4-BE49-F238E27FC236}">
                <a16:creationId xmlns:a16="http://schemas.microsoft.com/office/drawing/2014/main" id="{A36056DF-A48F-3D6F-6BE0-26A50D64C906}"/>
              </a:ext>
            </a:extLst>
          </p:cNvPr>
          <p:cNvSpPr>
            <a:spLocks noGrp="1"/>
          </p:cNvSpPr>
          <p:nvPr>
            <p:ph type="sldNum" sz="quarter" idx="12"/>
          </p:nvPr>
        </p:nvSpPr>
        <p:spPr>
          <a:xfrm>
            <a:off x="8305800" y="6356359"/>
            <a:ext cx="2133600" cy="365125"/>
          </a:xfrm>
        </p:spPr>
        <p:txBody>
          <a:bodyPr/>
          <a:lstStyle/>
          <a:p>
            <a:pPr>
              <a:defRPr/>
            </a:pPr>
            <a:fld id="{23E00BF6-6337-4BA4-A033-88BB584A9638}" type="slidenum">
              <a:rPr lang="en-US">
                <a:solidFill>
                  <a:prstClr val="black">
                    <a:tint val="75000"/>
                  </a:prstClr>
                </a:solidFill>
                <a:latin typeface="Calibri"/>
              </a:rPr>
              <a:pPr>
                <a:defRPr/>
              </a:pPr>
              <a:t>32</a:t>
            </a:fld>
            <a:endParaRPr lang="en-US" dirty="0">
              <a:solidFill>
                <a:prstClr val="black">
                  <a:tint val="75000"/>
                </a:prstClr>
              </a:solidFill>
              <a:latin typeface="Calibri"/>
            </a:endParaRPr>
          </a:p>
        </p:txBody>
      </p:sp>
      <p:cxnSp>
        <p:nvCxnSpPr>
          <p:cNvPr id="19" name="Straight Arrow Connector 18">
            <a:extLst>
              <a:ext uri="{FF2B5EF4-FFF2-40B4-BE49-F238E27FC236}">
                <a16:creationId xmlns:a16="http://schemas.microsoft.com/office/drawing/2014/main" id="{97D1722D-238A-DF6B-9064-50EA59322F10}"/>
              </a:ext>
            </a:extLst>
          </p:cNvPr>
          <p:cNvCxnSpPr>
            <a:cxnSpLocks/>
          </p:cNvCxnSpPr>
          <p:nvPr/>
        </p:nvCxnSpPr>
        <p:spPr>
          <a:xfrm>
            <a:off x="3281860" y="1196370"/>
            <a:ext cx="5401728"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622982-55A8-F61A-46C6-44C3C8B1911F}"/>
              </a:ext>
            </a:extLst>
          </p:cNvPr>
          <p:cNvCxnSpPr>
            <a:cxnSpLocks/>
          </p:cNvCxnSpPr>
          <p:nvPr/>
        </p:nvCxnSpPr>
        <p:spPr>
          <a:xfrm>
            <a:off x="3267534" y="5290586"/>
            <a:ext cx="5537906"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C98A502-CDB4-113D-24C3-6484C9DEA8F3}"/>
              </a:ext>
            </a:extLst>
          </p:cNvPr>
          <p:cNvCxnSpPr>
            <a:cxnSpLocks/>
          </p:cNvCxnSpPr>
          <p:nvPr/>
        </p:nvCxnSpPr>
        <p:spPr>
          <a:xfrm>
            <a:off x="5982724" y="1215606"/>
            <a:ext cx="0" cy="40749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EB78510-4E47-0ECC-EB4D-944394E39977}"/>
              </a:ext>
            </a:extLst>
          </p:cNvPr>
          <p:cNvSpPr txBox="1"/>
          <p:nvPr/>
        </p:nvSpPr>
        <p:spPr>
          <a:xfrm>
            <a:off x="5585801" y="1528216"/>
            <a:ext cx="851516" cy="584775"/>
          </a:xfrm>
          <a:prstGeom prst="rect">
            <a:avLst/>
          </a:prstGeom>
          <a:solidFill>
            <a:schemeClr val="accent5">
              <a:lumMod val="20000"/>
              <a:lumOff val="80000"/>
            </a:schemeClr>
          </a:solidFill>
        </p:spPr>
        <p:txBody>
          <a:bodyPr wrap="none" rtlCol="0">
            <a:spAutoFit/>
          </a:bodyPr>
          <a:lstStyle/>
          <a:p>
            <a:pPr algn="ctr">
              <a:defRPr/>
            </a:pPr>
            <a:r>
              <a:rPr lang="en-US" sz="1600" dirty="0">
                <a:solidFill>
                  <a:prstClr val="black"/>
                </a:solidFill>
                <a:latin typeface="Arial Narrow" panose="020B0606020202030204" pitchFamily="34" charset="0"/>
              </a:rPr>
              <a:t>6 inches</a:t>
            </a:r>
          </a:p>
          <a:p>
            <a:pPr algn="ctr">
              <a:defRPr/>
            </a:pPr>
            <a:r>
              <a:rPr lang="en-US" sz="1600" dirty="0">
                <a:solidFill>
                  <a:prstClr val="black"/>
                </a:solidFill>
                <a:latin typeface="Arial Narrow" panose="020B0606020202030204" pitchFamily="34" charset="0"/>
              </a:rPr>
              <a:t>(~15 cm)</a:t>
            </a:r>
          </a:p>
        </p:txBody>
      </p:sp>
      <p:grpSp>
        <p:nvGrpSpPr>
          <p:cNvPr id="4" name="Group 3">
            <a:extLst>
              <a:ext uri="{FF2B5EF4-FFF2-40B4-BE49-F238E27FC236}">
                <a16:creationId xmlns:a16="http://schemas.microsoft.com/office/drawing/2014/main" id="{4D0ED2CD-020D-62E5-2B63-2946252824F9}"/>
              </a:ext>
            </a:extLst>
          </p:cNvPr>
          <p:cNvGrpSpPr/>
          <p:nvPr/>
        </p:nvGrpSpPr>
        <p:grpSpPr>
          <a:xfrm>
            <a:off x="2597727" y="1143003"/>
            <a:ext cx="3159000" cy="4482441"/>
            <a:chOff x="1055737" y="2621200"/>
            <a:chExt cx="2743439" cy="3977343"/>
          </a:xfrm>
        </p:grpSpPr>
        <p:sp>
          <p:nvSpPr>
            <p:cNvPr id="12" name="Title 1">
              <a:extLst>
                <a:ext uri="{FF2B5EF4-FFF2-40B4-BE49-F238E27FC236}">
                  <a16:creationId xmlns:a16="http://schemas.microsoft.com/office/drawing/2014/main" id="{E96C4B28-C19D-5A73-6300-3B1C53A5DCD0}"/>
                </a:ext>
              </a:extLst>
            </p:cNvPr>
            <p:cNvSpPr txBox="1">
              <a:spLocks/>
            </p:cNvSpPr>
            <p:nvPr/>
          </p:nvSpPr>
          <p:spPr>
            <a:xfrm>
              <a:off x="1917275" y="6301421"/>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FRONT</a:t>
              </a:r>
            </a:p>
          </p:txBody>
        </p:sp>
        <p:pic>
          <p:nvPicPr>
            <p:cNvPr id="13" name="Picture 12">
              <a:extLst>
                <a:ext uri="{FF2B5EF4-FFF2-40B4-BE49-F238E27FC236}">
                  <a16:creationId xmlns:a16="http://schemas.microsoft.com/office/drawing/2014/main" id="{100AF649-158F-EE8B-1028-46F8514545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14" name="TextBox 13">
            <a:extLst>
              <a:ext uri="{FF2B5EF4-FFF2-40B4-BE49-F238E27FC236}">
                <a16:creationId xmlns:a16="http://schemas.microsoft.com/office/drawing/2014/main" id="{874D775A-8432-B9EF-E8CA-F8195B5AF93D}"/>
              </a:ext>
            </a:extLst>
          </p:cNvPr>
          <p:cNvSpPr txBox="1"/>
          <p:nvPr/>
        </p:nvSpPr>
        <p:spPr>
          <a:xfrm>
            <a:off x="305825" y="5613475"/>
            <a:ext cx="11353797" cy="1015663"/>
          </a:xfrm>
          <a:prstGeom prst="rect">
            <a:avLst/>
          </a:prstGeom>
          <a:noFill/>
        </p:spPr>
        <p:txBody>
          <a:bodyPr wrap="square">
            <a:spAutoFit/>
          </a:bodyPr>
          <a:lstStyle/>
          <a:p>
            <a:pPr algn="just">
              <a:spcBef>
                <a:spcPct val="0"/>
              </a:spcBef>
              <a:defRPr/>
            </a:pPr>
            <a:r>
              <a:rPr lang="en-US" sz="2000" dirty="0">
                <a:solidFill>
                  <a:prstClr val="black"/>
                </a:solidFill>
                <a:latin typeface="Calibri"/>
              </a:rPr>
              <a:t>The NASA PUNCH Outreach team has developed the </a:t>
            </a:r>
            <a:r>
              <a:rPr lang="en-US" sz="2000" i="1" dirty="0">
                <a:solidFill>
                  <a:prstClr val="black"/>
                </a:solidFill>
                <a:latin typeface="Calibri"/>
              </a:rPr>
              <a:t>3-Hole PUNCH Pinhole Projector </a:t>
            </a:r>
            <a:r>
              <a:rPr lang="en-US" sz="2000" dirty="0">
                <a:solidFill>
                  <a:prstClr val="black"/>
                </a:solidFill>
                <a:latin typeface="Calibri"/>
              </a:rPr>
              <a:t>so you can have fun exploring how small,</a:t>
            </a:r>
            <a:r>
              <a:rPr lang="en-US" sz="2000" i="1" dirty="0">
                <a:solidFill>
                  <a:prstClr val="black"/>
                </a:solidFill>
                <a:latin typeface="Calibri"/>
              </a:rPr>
              <a:t> non-round </a:t>
            </a:r>
            <a:r>
              <a:rPr lang="en-US" sz="2000" dirty="0">
                <a:solidFill>
                  <a:prstClr val="black"/>
                </a:solidFill>
                <a:latin typeface="Calibri"/>
              </a:rPr>
              <a:t>holes can </a:t>
            </a:r>
            <a:r>
              <a:rPr lang="en-US" sz="2000" dirty="0"/>
              <a:t>project </a:t>
            </a:r>
            <a:r>
              <a:rPr lang="en-US" sz="2000" i="1" dirty="0"/>
              <a:t>real</a:t>
            </a:r>
            <a:r>
              <a:rPr lang="en-US" sz="2000" dirty="0"/>
              <a:t> images of the </a:t>
            </a:r>
            <a:r>
              <a:rPr lang="en-US" sz="2000" i="1" dirty="0"/>
              <a:t>round </a:t>
            </a:r>
            <a:r>
              <a:rPr lang="en-US" sz="2000" dirty="0"/>
              <a:t>Sun. This can be done on any sunny day, not only when the Sun is eclipsed by the Moon!</a:t>
            </a:r>
            <a:endParaRPr lang="en-US" sz="2000" dirty="0">
              <a:solidFill>
                <a:prstClr val="black"/>
              </a:solidFill>
              <a:latin typeface="Calibri"/>
            </a:endParaRPr>
          </a:p>
        </p:txBody>
      </p:sp>
      <p:grpSp>
        <p:nvGrpSpPr>
          <p:cNvPr id="24" name="Group 23">
            <a:extLst>
              <a:ext uri="{FF2B5EF4-FFF2-40B4-BE49-F238E27FC236}">
                <a16:creationId xmlns:a16="http://schemas.microsoft.com/office/drawing/2014/main" id="{4ABF57EA-4DD4-6CB4-2208-39B7447D1A9C}"/>
              </a:ext>
            </a:extLst>
          </p:cNvPr>
          <p:cNvGrpSpPr/>
          <p:nvPr/>
        </p:nvGrpSpPr>
        <p:grpSpPr>
          <a:xfrm>
            <a:off x="6184795" y="1189289"/>
            <a:ext cx="3111599" cy="4392635"/>
            <a:chOff x="5791200" y="2336501"/>
            <a:chExt cx="2837629" cy="3974177"/>
          </a:xfrm>
        </p:grpSpPr>
        <p:sp>
          <p:nvSpPr>
            <p:cNvPr id="25" name="Title 1">
              <a:extLst>
                <a:ext uri="{FF2B5EF4-FFF2-40B4-BE49-F238E27FC236}">
                  <a16:creationId xmlns:a16="http://schemas.microsoft.com/office/drawing/2014/main" id="{090D61EF-99AC-3CC5-C837-CF70A5652538}"/>
                </a:ext>
              </a:extLst>
            </p:cNvPr>
            <p:cNvSpPr txBox="1">
              <a:spLocks/>
            </p:cNvSpPr>
            <p:nvPr/>
          </p:nvSpPr>
          <p:spPr>
            <a:xfrm>
              <a:off x="6698074" y="60135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BACK</a:t>
              </a:r>
            </a:p>
          </p:txBody>
        </p:sp>
        <p:pic>
          <p:nvPicPr>
            <p:cNvPr id="26" name="Picture 25">
              <a:extLst>
                <a:ext uri="{FF2B5EF4-FFF2-40B4-BE49-F238E27FC236}">
                  <a16:creationId xmlns:a16="http://schemas.microsoft.com/office/drawing/2014/main" id="{DF01FDA7-5BE6-08E0-86E6-F8031A032B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91200" y="2336501"/>
              <a:ext cx="2837629" cy="3727384"/>
            </a:xfrm>
            <a:prstGeom prst="rect">
              <a:avLst/>
            </a:prstGeom>
          </p:spPr>
        </p:pic>
      </p:grpSp>
    </p:spTree>
    <p:extLst>
      <p:ext uri="{BB962C8B-B14F-4D97-AF65-F5344CB8AC3E}">
        <p14:creationId xmlns:p14="http://schemas.microsoft.com/office/powerpoint/2010/main" val="108622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CD4B14D-19F3-56DA-ED9A-90D17C87CA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15334" y="1170186"/>
            <a:ext cx="2865051" cy="3782817"/>
          </a:xfrm>
          <a:prstGeom prst="rect">
            <a:avLst/>
          </a:prstGeom>
        </p:spPr>
      </p:pic>
      <p:grpSp>
        <p:nvGrpSpPr>
          <p:cNvPr id="5" name="Group 4">
            <a:extLst>
              <a:ext uri="{FF2B5EF4-FFF2-40B4-BE49-F238E27FC236}">
                <a16:creationId xmlns:a16="http://schemas.microsoft.com/office/drawing/2014/main" id="{D21253FA-60F8-B553-FA29-8D58352FC6F9}"/>
              </a:ext>
            </a:extLst>
          </p:cNvPr>
          <p:cNvGrpSpPr/>
          <p:nvPr/>
        </p:nvGrpSpPr>
        <p:grpSpPr>
          <a:xfrm>
            <a:off x="1546084" y="89451"/>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6183280" y="123970"/>
            <a:ext cx="1106396" cy="1061172"/>
          </a:xfrm>
          <a:prstGeom prst="ellipse">
            <a:avLst/>
          </a:prstGeom>
          <a:blipFill>
            <a:blip r:embed="rId5" cstate="screen">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4BF41C0-66AC-614C-929F-1C7CBC974146}"/>
              </a:ext>
            </a:extLst>
          </p:cNvPr>
          <p:cNvSpPr/>
          <p:nvPr/>
        </p:nvSpPr>
        <p:spPr>
          <a:xfrm>
            <a:off x="3027692" y="228600"/>
            <a:ext cx="2849384" cy="1077218"/>
          </a:xfrm>
          <a:prstGeom prst="rect">
            <a:avLst/>
          </a:prstGeom>
          <a:ln w="28575">
            <a:solidFill>
              <a:schemeClr val="accent5">
                <a:lumMod val="60000"/>
                <a:lumOff val="40000"/>
              </a:schemeClr>
            </a:solidFill>
          </a:ln>
        </p:spPr>
        <p:txBody>
          <a:bodyPr wrap="square">
            <a:spAutoFit/>
          </a:bodyPr>
          <a:lstStyle/>
          <a:p>
            <a:pPr algn="just">
              <a:defRPr/>
            </a:pPr>
            <a:r>
              <a:rPr lang="en-US" b="1" dirty="0">
                <a:solidFill>
                  <a:prstClr val="black"/>
                </a:solidFill>
                <a:latin typeface="Calibri"/>
              </a:rPr>
              <a:t>1</a:t>
            </a:r>
            <a:r>
              <a:rPr lang="en-US" dirty="0">
                <a:solidFill>
                  <a:prstClr val="black"/>
                </a:solidFill>
                <a:latin typeface="Calibri"/>
              </a:rPr>
              <a:t>. Projector </a:t>
            </a:r>
            <a:r>
              <a:rPr lang="en-US" b="1" dirty="0">
                <a:solidFill>
                  <a:prstClr val="black"/>
                </a:solidFill>
                <a:latin typeface="Calibri"/>
              </a:rPr>
              <a:t>close to surface</a:t>
            </a:r>
            <a:endParaRPr lang="en-US" dirty="0">
              <a:solidFill>
                <a:prstClr val="black"/>
              </a:solidFill>
              <a:latin typeface="Calibri"/>
            </a:endParaRPr>
          </a:p>
        </p:txBody>
      </p:sp>
      <p:sp>
        <p:nvSpPr>
          <p:cNvPr id="15" name="Rectangle 14">
            <a:extLst>
              <a:ext uri="{FF2B5EF4-FFF2-40B4-BE49-F238E27FC236}">
                <a16:creationId xmlns:a16="http://schemas.microsoft.com/office/drawing/2014/main" id="{0778C536-BE4B-BA89-86AA-1E8601EB0BDE}"/>
              </a:ext>
            </a:extLst>
          </p:cNvPr>
          <p:cNvSpPr/>
          <p:nvPr/>
        </p:nvSpPr>
        <p:spPr>
          <a:xfrm>
            <a:off x="7574136" y="228600"/>
            <a:ext cx="2979181" cy="3046988"/>
          </a:xfrm>
          <a:prstGeom prst="rect">
            <a:avLst/>
          </a:prstGeom>
          <a:ln w="28575">
            <a:solidFill>
              <a:schemeClr val="accent5">
                <a:lumMod val="60000"/>
                <a:lumOff val="40000"/>
              </a:schemeClr>
            </a:solidFill>
          </a:ln>
        </p:spPr>
        <p:txBody>
          <a:bodyPr wrap="square">
            <a:spAutoFit/>
          </a:bodyPr>
          <a:lstStyle/>
          <a:p>
            <a:pPr algn="just">
              <a:defRPr/>
            </a:pPr>
            <a:r>
              <a:rPr lang="en-US" b="1" dirty="0">
                <a:solidFill>
                  <a:prstClr val="black"/>
                </a:solidFill>
                <a:latin typeface="Calibri"/>
              </a:rPr>
              <a:t>2. </a:t>
            </a:r>
            <a:r>
              <a:rPr lang="en-US" dirty="0">
                <a:solidFill>
                  <a:prstClr val="black"/>
                </a:solidFill>
                <a:latin typeface="Calibri"/>
              </a:rPr>
              <a:t>Projector </a:t>
            </a:r>
            <a:r>
              <a:rPr lang="en-US" b="1" dirty="0">
                <a:solidFill>
                  <a:prstClr val="black"/>
                </a:solidFill>
                <a:latin typeface="Calibri"/>
              </a:rPr>
              <a:t>farther away from surface</a:t>
            </a:r>
            <a:r>
              <a:rPr lang="en-US" dirty="0">
                <a:solidFill>
                  <a:prstClr val="black"/>
                </a:solidFill>
                <a:latin typeface="Calibri"/>
              </a:rPr>
              <a:t>. All three shapes of light are round and fuzzier.</a:t>
            </a:r>
          </a:p>
        </p:txBody>
      </p:sp>
      <p:sp>
        <p:nvSpPr>
          <p:cNvPr id="3" name="TextBox 2">
            <a:extLst>
              <a:ext uri="{FF2B5EF4-FFF2-40B4-BE49-F238E27FC236}">
                <a16:creationId xmlns:a16="http://schemas.microsoft.com/office/drawing/2014/main" id="{35036AFF-0951-1F42-4348-D393BFC5BE09}"/>
              </a:ext>
            </a:extLst>
          </p:cNvPr>
          <p:cNvSpPr txBox="1"/>
          <p:nvPr/>
        </p:nvSpPr>
        <p:spPr>
          <a:xfrm>
            <a:off x="4812974" y="1251073"/>
            <a:ext cx="1266693" cy="584775"/>
          </a:xfrm>
          <a:prstGeom prst="rect">
            <a:avLst/>
          </a:prstGeom>
          <a:noFill/>
          <a:ln>
            <a:solidFill>
              <a:srgbClr val="00B0F0"/>
            </a:solidFill>
          </a:ln>
        </p:spPr>
        <p:txBody>
          <a:bodyPr wrap="none" rtlCol="0">
            <a:spAutoFit/>
          </a:bodyPr>
          <a:lstStyle/>
          <a:p>
            <a:pPr algn="ctr">
              <a:defRPr/>
            </a:pPr>
            <a:r>
              <a:rPr lang="en-US" dirty="0">
                <a:solidFill>
                  <a:prstClr val="black"/>
                </a:solidFill>
                <a:highlight>
                  <a:srgbClr val="FFFF00"/>
                </a:highlight>
                <a:latin typeface="Calibri"/>
              </a:rPr>
              <a:t>Case 1</a:t>
            </a:r>
          </a:p>
        </p:txBody>
      </p:sp>
      <p:grpSp>
        <p:nvGrpSpPr>
          <p:cNvPr id="18" name="Group 17">
            <a:extLst>
              <a:ext uri="{FF2B5EF4-FFF2-40B4-BE49-F238E27FC236}">
                <a16:creationId xmlns:a16="http://schemas.microsoft.com/office/drawing/2014/main" id="{110A42B9-F455-22B6-D866-20C6BA510F4A}"/>
              </a:ext>
            </a:extLst>
          </p:cNvPr>
          <p:cNvGrpSpPr/>
          <p:nvPr/>
        </p:nvGrpSpPr>
        <p:grpSpPr>
          <a:xfrm flipH="1">
            <a:off x="6570694" y="1221294"/>
            <a:ext cx="3985810" cy="5212315"/>
            <a:chOff x="4409158" y="1229946"/>
            <a:chExt cx="3985810" cy="5212315"/>
          </a:xfrm>
        </p:grpSpPr>
        <p:pic>
          <p:nvPicPr>
            <p:cNvPr id="6"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9797658C-8AC8-5AAF-92A8-27F99CF1AF7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19604" y="1229946"/>
              <a:ext cx="2964667" cy="3659653"/>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75D1629-A222-8480-9C5F-5215F6B404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09158" y="4128390"/>
              <a:ext cx="3733800" cy="2313871"/>
            </a:xfrm>
            <a:prstGeom prst="rect">
              <a:avLst/>
            </a:prstGeom>
            <a:ln w="28575">
              <a:solidFill>
                <a:schemeClr val="accent5">
                  <a:lumMod val="60000"/>
                  <a:lumOff val="40000"/>
                </a:schemeClr>
              </a:solidFill>
            </a:ln>
          </p:spPr>
        </p:pic>
        <p:cxnSp>
          <p:nvCxnSpPr>
            <p:cNvPr id="19" name="Straight Arrow Connector 18">
              <a:extLst>
                <a:ext uri="{FF2B5EF4-FFF2-40B4-BE49-F238E27FC236}">
                  <a16:creationId xmlns:a16="http://schemas.microsoft.com/office/drawing/2014/main" id="{292967BC-8F76-DA83-4938-9000E429A22D}"/>
                </a:ext>
              </a:extLst>
            </p:cNvPr>
            <p:cNvCxnSpPr>
              <a:cxnSpLocks/>
            </p:cNvCxnSpPr>
            <p:nvPr/>
          </p:nvCxnSpPr>
          <p:spPr>
            <a:xfrm flipV="1">
              <a:off x="4842637" y="2564411"/>
              <a:ext cx="304800" cy="2981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E6C82C3-1493-CDD9-47ED-B0492535680D}"/>
                </a:ext>
              </a:extLst>
            </p:cNvPr>
            <p:cNvCxnSpPr>
              <a:cxnSpLocks/>
            </p:cNvCxnSpPr>
            <p:nvPr/>
          </p:nvCxnSpPr>
          <p:spPr>
            <a:xfrm flipV="1">
              <a:off x="5022322" y="2745535"/>
              <a:ext cx="1104140" cy="27245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6C9751C-654A-6AF4-3A26-A7F52C9CD985}"/>
                </a:ext>
              </a:extLst>
            </p:cNvPr>
            <p:cNvSpPr/>
            <p:nvPr/>
          </p:nvSpPr>
          <p:spPr>
            <a:xfrm>
              <a:off x="5309401" y="5785079"/>
              <a:ext cx="1635050" cy="523220"/>
            </a:xfrm>
            <a:prstGeom prst="rect">
              <a:avLst/>
            </a:prstGeom>
            <a:solidFill>
              <a:schemeClr val="accent5">
                <a:lumMod val="20000"/>
                <a:lumOff val="80000"/>
              </a:schemeClr>
            </a:solidFill>
          </p:spPr>
          <p:txBody>
            <a:bodyPr wrap="square">
              <a:spAutoFit/>
            </a:bodyPr>
            <a:lstStyle/>
            <a:p>
              <a:pPr algn="ctr">
                <a:defRPr/>
              </a:pPr>
              <a:r>
                <a:rPr lang="en-US" sz="1400" b="1" dirty="0">
                  <a:solidFill>
                    <a:prstClr val="black"/>
                  </a:solidFill>
                  <a:latin typeface="Calibri"/>
                </a:rPr>
                <a:t>JO is observing in the morning in Dec</a:t>
              </a:r>
            </a:p>
          </p:txBody>
        </p:sp>
        <p:cxnSp>
          <p:nvCxnSpPr>
            <p:cNvPr id="17" name="Straight Arrow Connector 16">
              <a:extLst>
                <a:ext uri="{FF2B5EF4-FFF2-40B4-BE49-F238E27FC236}">
                  <a16:creationId xmlns:a16="http://schemas.microsoft.com/office/drawing/2014/main" id="{B0893476-FD25-9195-E914-C9D9C3476849}"/>
                </a:ext>
              </a:extLst>
            </p:cNvPr>
            <p:cNvCxnSpPr>
              <a:cxnSpLocks/>
            </p:cNvCxnSpPr>
            <p:nvPr/>
          </p:nvCxnSpPr>
          <p:spPr>
            <a:xfrm flipH="1">
              <a:off x="4993294" y="3801187"/>
              <a:ext cx="3401674" cy="1705784"/>
            </a:xfrm>
            <a:prstGeom prst="straightConnector1">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3C80848F-62D2-74AA-AB6D-79E2BC98C374}"/>
              </a:ext>
            </a:extLst>
          </p:cNvPr>
          <p:cNvSpPr>
            <a:spLocks noGrp="1"/>
          </p:cNvSpPr>
          <p:nvPr>
            <p:ph type="sldNum" sz="quarter" idx="12"/>
          </p:nvPr>
        </p:nvSpPr>
        <p:spPr/>
        <p:txBody>
          <a:bodyPr/>
          <a:lstStyle/>
          <a:p>
            <a:pPr>
              <a:defRPr/>
            </a:pPr>
            <a:fld id="{23E00BF6-6337-4BA4-A033-88BB584A9638}" type="slidenum">
              <a:rPr lang="en-US">
                <a:solidFill>
                  <a:prstClr val="black">
                    <a:tint val="75000"/>
                  </a:prstClr>
                </a:solidFill>
                <a:latin typeface="Calibri"/>
              </a:rPr>
              <a:pPr>
                <a:defRPr/>
              </a:pPr>
              <a:t>33</a:t>
            </a:fld>
            <a:endParaRPr lang="en-US" dirty="0">
              <a:solidFill>
                <a:prstClr val="black">
                  <a:tint val="75000"/>
                </a:prstClr>
              </a:solidFill>
              <a:latin typeface="Calibri"/>
            </a:endParaRPr>
          </a:p>
        </p:txBody>
      </p:sp>
      <p:sp>
        <p:nvSpPr>
          <p:cNvPr id="9" name="TextBox 8">
            <a:extLst>
              <a:ext uri="{FF2B5EF4-FFF2-40B4-BE49-F238E27FC236}">
                <a16:creationId xmlns:a16="http://schemas.microsoft.com/office/drawing/2014/main" id="{159F4465-3921-5E93-DB08-980A18286076}"/>
              </a:ext>
            </a:extLst>
          </p:cNvPr>
          <p:cNvSpPr txBox="1"/>
          <p:nvPr/>
        </p:nvSpPr>
        <p:spPr>
          <a:xfrm>
            <a:off x="9489681" y="1247722"/>
            <a:ext cx="1266693" cy="584775"/>
          </a:xfrm>
          <a:prstGeom prst="rect">
            <a:avLst/>
          </a:prstGeom>
          <a:noFill/>
          <a:ln>
            <a:solidFill>
              <a:srgbClr val="00B0F0"/>
            </a:solidFill>
          </a:ln>
        </p:spPr>
        <p:txBody>
          <a:bodyPr wrap="none" rtlCol="0">
            <a:spAutoFit/>
          </a:bodyPr>
          <a:lstStyle/>
          <a:p>
            <a:pPr algn="ctr">
              <a:defRPr/>
            </a:pPr>
            <a:r>
              <a:rPr lang="en-US" dirty="0">
                <a:solidFill>
                  <a:prstClr val="black"/>
                </a:solidFill>
                <a:highlight>
                  <a:srgbClr val="FFFF00"/>
                </a:highlight>
                <a:latin typeface="Calibri"/>
              </a:rPr>
              <a:t>Case 2</a:t>
            </a:r>
          </a:p>
        </p:txBody>
      </p:sp>
      <p:grpSp>
        <p:nvGrpSpPr>
          <p:cNvPr id="31" name="Group 30">
            <a:extLst>
              <a:ext uri="{FF2B5EF4-FFF2-40B4-BE49-F238E27FC236}">
                <a16:creationId xmlns:a16="http://schemas.microsoft.com/office/drawing/2014/main" id="{B992A84A-5095-CC3E-0545-B4F02E9F1282}"/>
              </a:ext>
            </a:extLst>
          </p:cNvPr>
          <p:cNvGrpSpPr/>
          <p:nvPr/>
        </p:nvGrpSpPr>
        <p:grpSpPr>
          <a:xfrm>
            <a:off x="5959503" y="3391134"/>
            <a:ext cx="1183528" cy="997767"/>
            <a:chOff x="1086843" y="1277567"/>
            <a:chExt cx="931969" cy="822960"/>
          </a:xfrm>
        </p:grpSpPr>
        <p:sp>
          <p:nvSpPr>
            <p:cNvPr id="28" name="Oval 27">
              <a:extLst>
                <a:ext uri="{FF2B5EF4-FFF2-40B4-BE49-F238E27FC236}">
                  <a16:creationId xmlns:a16="http://schemas.microsoft.com/office/drawing/2014/main" id="{2C9DDC9E-06CF-20D5-63E9-463F1B6E1F84}"/>
                </a:ext>
              </a:extLst>
            </p:cNvPr>
            <p:cNvSpPr>
              <a:spLocks noChangeAspect="1"/>
            </p:cNvSpPr>
            <p:nvPr/>
          </p:nvSpPr>
          <p:spPr>
            <a:xfrm flipH="1">
              <a:off x="1133548" y="1277567"/>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9" name="TextBox 28">
              <a:extLst>
                <a:ext uri="{FF2B5EF4-FFF2-40B4-BE49-F238E27FC236}">
                  <a16:creationId xmlns:a16="http://schemas.microsoft.com/office/drawing/2014/main" id="{D5019D63-731C-CC03-5296-1E2C462EACEA}"/>
                </a:ext>
              </a:extLst>
            </p:cNvPr>
            <p:cNvSpPr txBox="1"/>
            <p:nvPr/>
          </p:nvSpPr>
          <p:spPr>
            <a:xfrm flipH="1">
              <a:off x="1086843" y="1395980"/>
              <a:ext cx="931969" cy="634636"/>
            </a:xfrm>
            <a:prstGeom prst="rect">
              <a:avLst/>
            </a:prstGeom>
            <a:noFill/>
          </p:spPr>
          <p:txBody>
            <a:bodyPr wrap="square" rtlCol="0">
              <a:spAutoFit/>
            </a:bodyPr>
            <a:lstStyle/>
            <a:p>
              <a:pPr algn="ctr">
                <a:defRPr/>
              </a:pPr>
              <a:r>
                <a:rPr lang="en-US" sz="1100" dirty="0">
                  <a:solidFill>
                    <a:prstClr val="black"/>
                  </a:solidFill>
                  <a:latin typeface="Arial Narrow" panose="020B0606020202030204" pitchFamily="34" charset="0"/>
                </a:rPr>
                <a:t>Sunlight comes from this direction and passes thru the holes</a:t>
              </a:r>
            </a:p>
          </p:txBody>
        </p:sp>
      </p:grpSp>
      <p:sp>
        <p:nvSpPr>
          <p:cNvPr id="44" name="Oval 43">
            <a:extLst>
              <a:ext uri="{FF2B5EF4-FFF2-40B4-BE49-F238E27FC236}">
                <a16:creationId xmlns:a16="http://schemas.microsoft.com/office/drawing/2014/main" id="{8E1FB11E-B148-CAEA-695E-822EE3D4EA8B}"/>
              </a:ext>
            </a:extLst>
          </p:cNvPr>
          <p:cNvSpPr/>
          <p:nvPr/>
        </p:nvSpPr>
        <p:spPr>
          <a:xfrm>
            <a:off x="5302423" y="2946688"/>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5" name="TextBox 44">
            <a:extLst>
              <a:ext uri="{FF2B5EF4-FFF2-40B4-BE49-F238E27FC236}">
                <a16:creationId xmlns:a16="http://schemas.microsoft.com/office/drawing/2014/main" id="{36044AAD-DB84-21ED-DCA9-B31F33DD2C1F}"/>
              </a:ext>
            </a:extLst>
          </p:cNvPr>
          <p:cNvSpPr txBox="1"/>
          <p:nvPr/>
        </p:nvSpPr>
        <p:spPr>
          <a:xfrm>
            <a:off x="4691808" y="4038855"/>
            <a:ext cx="1131989" cy="461665"/>
          </a:xfrm>
          <a:prstGeom prst="rect">
            <a:avLst/>
          </a:prstGeom>
          <a:solidFill>
            <a:srgbClr val="E4C0AA"/>
          </a:solidFill>
        </p:spPr>
        <p:txBody>
          <a:bodyPr wrap="square" rtlCol="0">
            <a:spAutoFit/>
          </a:bodyPr>
          <a:lstStyle/>
          <a:p>
            <a:pPr algn="ctr">
              <a:defRPr/>
            </a:pPr>
            <a:r>
              <a:rPr lang="en-US" sz="1200" dirty="0">
                <a:solidFill>
                  <a:prstClr val="black"/>
                </a:solidFill>
                <a:latin typeface="Calibri"/>
              </a:rPr>
              <a:t>square shape of light</a:t>
            </a:r>
          </a:p>
        </p:txBody>
      </p:sp>
      <p:cxnSp>
        <p:nvCxnSpPr>
          <p:cNvPr id="48" name="Straight Arrow Connector 47">
            <a:extLst>
              <a:ext uri="{FF2B5EF4-FFF2-40B4-BE49-F238E27FC236}">
                <a16:creationId xmlns:a16="http://schemas.microsoft.com/office/drawing/2014/main" id="{7CF949C3-E304-B134-2F20-4911960547ED}"/>
              </a:ext>
            </a:extLst>
          </p:cNvPr>
          <p:cNvCxnSpPr>
            <a:cxnSpLocks/>
            <a:stCxn id="45" idx="0"/>
            <a:endCxn id="44" idx="4"/>
          </p:cNvCxnSpPr>
          <p:nvPr/>
        </p:nvCxnSpPr>
        <p:spPr>
          <a:xfrm flipV="1">
            <a:off x="5257803" y="3286702"/>
            <a:ext cx="197021" cy="752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2BFD454-35F4-BB6D-E200-43B48F67A384}"/>
              </a:ext>
            </a:extLst>
          </p:cNvPr>
          <p:cNvSpPr txBox="1"/>
          <p:nvPr/>
        </p:nvSpPr>
        <p:spPr>
          <a:xfrm>
            <a:off x="7568699" y="1208642"/>
            <a:ext cx="1529329" cy="523220"/>
          </a:xfrm>
          <a:prstGeom prst="rect">
            <a:avLst/>
          </a:prstGeom>
          <a:solidFill>
            <a:srgbClr val="E4C0AA"/>
          </a:solidFill>
        </p:spPr>
        <p:txBody>
          <a:bodyPr wrap="none" rtlCol="0">
            <a:spAutoFit/>
          </a:bodyPr>
          <a:lstStyle/>
          <a:p>
            <a:pPr algn="ctr">
              <a:defRPr/>
            </a:pPr>
            <a:r>
              <a:rPr lang="en-US" sz="1400" b="1" dirty="0">
                <a:solidFill>
                  <a:prstClr val="black"/>
                </a:solidFill>
                <a:latin typeface="Calibri"/>
              </a:rPr>
              <a:t>Smooth flat </a:t>
            </a:r>
          </a:p>
          <a:p>
            <a:pPr algn="ctr">
              <a:defRPr/>
            </a:pPr>
            <a:r>
              <a:rPr lang="en-US" sz="1400" b="1" dirty="0">
                <a:solidFill>
                  <a:prstClr val="black"/>
                </a:solidFill>
                <a:latin typeface="Calibri"/>
              </a:rPr>
              <a:t>projection surface</a:t>
            </a:r>
          </a:p>
        </p:txBody>
      </p:sp>
      <p:sp>
        <p:nvSpPr>
          <p:cNvPr id="52" name="Oval 51">
            <a:extLst>
              <a:ext uri="{FF2B5EF4-FFF2-40B4-BE49-F238E27FC236}">
                <a16:creationId xmlns:a16="http://schemas.microsoft.com/office/drawing/2014/main" id="{1B328A28-80FD-ACDC-E1E5-FC46E98DD1E9}"/>
              </a:ext>
            </a:extLst>
          </p:cNvPr>
          <p:cNvSpPr/>
          <p:nvPr/>
        </p:nvSpPr>
        <p:spPr>
          <a:xfrm>
            <a:off x="4391336" y="2677508"/>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3" name="Oval 52">
            <a:extLst>
              <a:ext uri="{FF2B5EF4-FFF2-40B4-BE49-F238E27FC236}">
                <a16:creationId xmlns:a16="http://schemas.microsoft.com/office/drawing/2014/main" id="{40EFF00B-843A-E536-1D2F-555139879621}"/>
              </a:ext>
            </a:extLst>
          </p:cNvPr>
          <p:cNvSpPr/>
          <p:nvPr/>
        </p:nvSpPr>
        <p:spPr>
          <a:xfrm>
            <a:off x="9456170" y="2538520"/>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4" name="TextBox 53">
            <a:extLst>
              <a:ext uri="{FF2B5EF4-FFF2-40B4-BE49-F238E27FC236}">
                <a16:creationId xmlns:a16="http://schemas.microsoft.com/office/drawing/2014/main" id="{0BD8CD9B-0865-03B6-FD8C-2489E83548E4}"/>
              </a:ext>
            </a:extLst>
          </p:cNvPr>
          <p:cNvSpPr txBox="1"/>
          <p:nvPr/>
        </p:nvSpPr>
        <p:spPr>
          <a:xfrm>
            <a:off x="8785610" y="1676403"/>
            <a:ext cx="1645920" cy="461665"/>
          </a:xfrm>
          <a:prstGeom prst="rect">
            <a:avLst/>
          </a:prstGeom>
          <a:solidFill>
            <a:srgbClr val="E4C0AA"/>
          </a:solidFill>
        </p:spPr>
        <p:txBody>
          <a:bodyPr wrap="square" rtlCol="0">
            <a:spAutoFit/>
          </a:bodyPr>
          <a:lstStyle/>
          <a:p>
            <a:pPr algn="ctr">
              <a:defRPr/>
            </a:pPr>
            <a:r>
              <a:rPr lang="en-US" sz="1200" dirty="0">
                <a:solidFill>
                  <a:prstClr val="black"/>
                </a:solidFill>
                <a:latin typeface="Calibri"/>
              </a:rPr>
              <a:t>Image of round Sun through square  hole</a:t>
            </a:r>
          </a:p>
        </p:txBody>
      </p:sp>
      <p:cxnSp>
        <p:nvCxnSpPr>
          <p:cNvPr id="55" name="Straight Arrow Connector 54">
            <a:extLst>
              <a:ext uri="{FF2B5EF4-FFF2-40B4-BE49-F238E27FC236}">
                <a16:creationId xmlns:a16="http://schemas.microsoft.com/office/drawing/2014/main" id="{B30F6979-2EA5-F841-ACD2-BC868277C12C}"/>
              </a:ext>
            </a:extLst>
          </p:cNvPr>
          <p:cNvCxnSpPr>
            <a:cxnSpLocks/>
            <a:stCxn id="54" idx="2"/>
            <a:endCxn id="53" idx="0"/>
          </p:cNvCxnSpPr>
          <p:nvPr/>
        </p:nvCxnSpPr>
        <p:spPr>
          <a:xfrm>
            <a:off x="9608570" y="2138065"/>
            <a:ext cx="0" cy="4004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D20615-6E72-49AF-B9C9-92FB4C15F3C7}"/>
              </a:ext>
            </a:extLst>
          </p:cNvPr>
          <p:cNvSpPr/>
          <p:nvPr/>
        </p:nvSpPr>
        <p:spPr>
          <a:xfrm>
            <a:off x="2730875" y="5292418"/>
            <a:ext cx="3519625" cy="1246495"/>
          </a:xfrm>
          <a:prstGeom prst="rect">
            <a:avLst/>
          </a:prstGeom>
          <a:ln w="28575">
            <a:solidFill>
              <a:schemeClr val="accent5">
                <a:lumMod val="60000"/>
                <a:lumOff val="40000"/>
              </a:schemeClr>
            </a:solidFill>
          </a:ln>
        </p:spPr>
        <p:txBody>
          <a:bodyPr wrap="square">
            <a:spAutoFit/>
          </a:bodyPr>
          <a:lstStyle/>
          <a:p>
            <a:pPr algn="just">
              <a:defRPr/>
            </a:pPr>
            <a:r>
              <a:rPr lang="en-US" sz="1500" b="1" dirty="0">
                <a:solidFill>
                  <a:prstClr val="black"/>
                </a:solidFill>
                <a:latin typeface="Calibri"/>
              </a:rPr>
              <a:t>KEY QUESTION: </a:t>
            </a:r>
            <a:r>
              <a:rPr lang="en-US" sz="1500" dirty="0">
                <a:solidFill>
                  <a:prstClr val="black"/>
                </a:solidFill>
                <a:latin typeface="Calibri"/>
              </a:rPr>
              <a:t>Why don’t we see round images of the Sun when the projector is held closer to the projection surface (Case 1), but we </a:t>
            </a:r>
            <a:r>
              <a:rPr lang="en-US" sz="1500" i="1" dirty="0">
                <a:solidFill>
                  <a:prstClr val="black"/>
                </a:solidFill>
                <a:latin typeface="Calibri"/>
              </a:rPr>
              <a:t>do</a:t>
            </a:r>
            <a:r>
              <a:rPr lang="en-US" sz="1500" dirty="0">
                <a:solidFill>
                  <a:prstClr val="black"/>
                </a:solidFill>
                <a:latin typeface="Calibri"/>
              </a:rPr>
              <a:t> see them when we move it farther away (Case 2)? </a:t>
            </a:r>
          </a:p>
        </p:txBody>
      </p:sp>
      <p:sp>
        <p:nvSpPr>
          <p:cNvPr id="16" name="Rectangle: Rounded Corners 15">
            <a:extLst>
              <a:ext uri="{FF2B5EF4-FFF2-40B4-BE49-F238E27FC236}">
                <a16:creationId xmlns:a16="http://schemas.microsoft.com/office/drawing/2014/main" id="{9634E9A0-2865-C7B7-3750-9DFE8D09A3BA}"/>
              </a:ext>
            </a:extLst>
          </p:cNvPr>
          <p:cNvSpPr/>
          <p:nvPr/>
        </p:nvSpPr>
        <p:spPr>
          <a:xfrm rot="20729038">
            <a:off x="7439174" y="5757962"/>
            <a:ext cx="335313" cy="132438"/>
          </a:xfrm>
          <a:prstGeom prst="roundRect">
            <a:avLst/>
          </a:prstGeom>
          <a:solidFill>
            <a:srgbClr val="19131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1946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0BF8-8CEC-D5A6-1387-9260AF832C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D01C9C-34AB-836E-6A69-489E339722B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F1254D-BDA0-25C4-BEBB-F9A1C13C21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4400" y="215219"/>
            <a:ext cx="9875872" cy="6400800"/>
          </a:xfrm>
          <a:prstGeom prst="rect">
            <a:avLst/>
          </a:prstGeom>
        </p:spPr>
      </p:pic>
    </p:spTree>
    <p:extLst>
      <p:ext uri="{BB962C8B-B14F-4D97-AF65-F5344CB8AC3E}">
        <p14:creationId xmlns:p14="http://schemas.microsoft.com/office/powerpoint/2010/main" val="4190584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E6C6-8906-0EB1-9232-4168F7F38B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6046DE-07B4-B9AB-FF71-F5D6488AFE1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91C6007-05E2-8932-B260-2100FD4D60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91"/>
          <a:stretch/>
        </p:blipFill>
        <p:spPr>
          <a:xfrm>
            <a:off x="1436010" y="0"/>
            <a:ext cx="9011444" cy="6858000"/>
          </a:xfrm>
          <a:prstGeom prst="rect">
            <a:avLst/>
          </a:prstGeom>
        </p:spPr>
      </p:pic>
    </p:spTree>
    <p:extLst>
      <p:ext uri="{BB962C8B-B14F-4D97-AF65-F5344CB8AC3E}">
        <p14:creationId xmlns:p14="http://schemas.microsoft.com/office/powerpoint/2010/main" val="517122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1599760" y="113953"/>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3" cstate="screen">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2209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4" name="TextBox 3">
            <a:extLst>
              <a:ext uri="{FF2B5EF4-FFF2-40B4-BE49-F238E27FC236}">
                <a16:creationId xmlns:a16="http://schemas.microsoft.com/office/drawing/2014/main" id="{EFA28AC2-E124-FBB9-A16B-C590D08CA879}"/>
              </a:ext>
            </a:extLst>
          </p:cNvPr>
          <p:cNvSpPr txBox="1"/>
          <p:nvPr/>
        </p:nvSpPr>
        <p:spPr>
          <a:xfrm>
            <a:off x="3524250" y="5744803"/>
            <a:ext cx="5524500" cy="1015663"/>
          </a:xfrm>
          <a:prstGeom prst="rect">
            <a:avLst/>
          </a:prstGeom>
          <a:solidFill>
            <a:srgbClr val="ECE6E4"/>
          </a:solidFill>
        </p:spPr>
        <p:txBody>
          <a:bodyPr wrap="square">
            <a:spAutoFit/>
          </a:bodyPr>
          <a:lstStyle/>
          <a:p>
            <a:pPr algn="ctr"/>
            <a:r>
              <a:rPr lang="en-US" sz="2000" b="1" dirty="0"/>
              <a:t>Can you find other ways to make pinhole</a:t>
            </a:r>
          </a:p>
          <a:p>
            <a:pPr algn="ctr"/>
            <a:r>
              <a:rPr lang="en-US" sz="2000" b="1" dirty="0"/>
              <a:t> images of the Sun using your hands? </a:t>
            </a:r>
          </a:p>
          <a:p>
            <a:pPr algn="ctr"/>
            <a:r>
              <a:rPr lang="en-US" sz="2000" b="1" dirty="0"/>
              <a:t>Try one palm up and the other facing down?</a:t>
            </a:r>
          </a:p>
        </p:txBody>
      </p:sp>
      <p:sp>
        <p:nvSpPr>
          <p:cNvPr id="18" name="TextBox 17">
            <a:extLst>
              <a:ext uri="{FF2B5EF4-FFF2-40B4-BE49-F238E27FC236}">
                <a16:creationId xmlns:a16="http://schemas.microsoft.com/office/drawing/2014/main" id="{52D9FB26-DD58-3C59-A457-D6F4636F7DE9}"/>
              </a:ext>
            </a:extLst>
          </p:cNvPr>
          <p:cNvSpPr txBox="1"/>
          <p:nvPr/>
        </p:nvSpPr>
        <p:spPr>
          <a:xfrm>
            <a:off x="2743200" y="1120914"/>
            <a:ext cx="7086600" cy="707886"/>
          </a:xfrm>
          <a:prstGeom prst="rect">
            <a:avLst/>
          </a:prstGeom>
          <a:noFill/>
        </p:spPr>
        <p:txBody>
          <a:bodyPr wrap="square">
            <a:spAutoFit/>
          </a:bodyPr>
          <a:lstStyle/>
          <a:p>
            <a:pPr algn="ctr">
              <a:defRPr/>
            </a:pPr>
            <a:r>
              <a:rPr lang="en-US" sz="2000" b="1" dirty="0">
                <a:solidFill>
                  <a:prstClr val="black"/>
                </a:solidFill>
                <a:latin typeface="Calibri"/>
              </a:rPr>
              <a:t>Use a fence, a wall, sidewalk, or paper for the projection surface depending on the time of day and how high the Sun is in the sky.</a:t>
            </a:r>
          </a:p>
        </p:txBody>
      </p:sp>
      <p:grpSp>
        <p:nvGrpSpPr>
          <p:cNvPr id="32" name="Group 31">
            <a:extLst>
              <a:ext uri="{FF2B5EF4-FFF2-40B4-BE49-F238E27FC236}">
                <a16:creationId xmlns:a16="http://schemas.microsoft.com/office/drawing/2014/main" id="{4512225D-1021-E205-6814-3FE71BFC2A34}"/>
              </a:ext>
            </a:extLst>
          </p:cNvPr>
          <p:cNvGrpSpPr/>
          <p:nvPr/>
        </p:nvGrpSpPr>
        <p:grpSpPr>
          <a:xfrm>
            <a:off x="6588579" y="1908026"/>
            <a:ext cx="4032913" cy="3794147"/>
            <a:chOff x="5064576" y="1783941"/>
            <a:chExt cx="4032913" cy="3794147"/>
          </a:xfrm>
        </p:grpSpPr>
        <p:pic>
          <p:nvPicPr>
            <p:cNvPr id="14" name="Picture 13">
              <a:extLst>
                <a:ext uri="{FF2B5EF4-FFF2-40B4-BE49-F238E27FC236}">
                  <a16:creationId xmlns:a16="http://schemas.microsoft.com/office/drawing/2014/main" id="{24CA745F-F3D2-1802-F3EF-3DE449B9C9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4639" y="2133603"/>
              <a:ext cx="3731333" cy="2937251"/>
            </a:xfrm>
            <a:prstGeom prst="rect">
              <a:avLst/>
            </a:prstGeom>
          </p:spPr>
        </p:pic>
        <p:sp>
          <p:nvSpPr>
            <p:cNvPr id="21" name="TextBox 20">
              <a:extLst>
                <a:ext uri="{FF2B5EF4-FFF2-40B4-BE49-F238E27FC236}">
                  <a16:creationId xmlns:a16="http://schemas.microsoft.com/office/drawing/2014/main" id="{F8D8283C-41F4-E884-3A50-16B738D7D8D2}"/>
                </a:ext>
              </a:extLst>
            </p:cNvPr>
            <p:cNvSpPr txBox="1"/>
            <p:nvPr/>
          </p:nvSpPr>
          <p:spPr>
            <a:xfrm>
              <a:off x="5064576" y="1783941"/>
              <a:ext cx="4003664" cy="307777"/>
            </a:xfrm>
            <a:prstGeom prst="rect">
              <a:avLst/>
            </a:prstGeom>
            <a:noFill/>
          </p:spPr>
          <p:txBody>
            <a:bodyPr wrap="square">
              <a:spAutoFit/>
            </a:bodyPr>
            <a:lstStyle/>
            <a:p>
              <a:pPr algn="ctr">
                <a:defRPr/>
              </a:pPr>
              <a:r>
                <a:rPr lang="en-US" sz="1400" dirty="0">
                  <a:solidFill>
                    <a:prstClr val="black"/>
                  </a:solidFill>
                  <a:latin typeface="Calibri"/>
                </a:rPr>
                <a:t>Projecting on a sidewalk with </a:t>
              </a:r>
              <a:r>
                <a:rPr lang="en-US" sz="1400" dirty="0">
                  <a:solidFill>
                    <a:prstClr val="black"/>
                  </a:solidFill>
                  <a:highlight>
                    <a:srgbClr val="FFFF00"/>
                  </a:highlight>
                  <a:latin typeface="Calibri"/>
                </a:rPr>
                <a:t>midday sunlight</a:t>
              </a:r>
            </a:p>
          </p:txBody>
        </p:sp>
        <p:sp>
          <p:nvSpPr>
            <p:cNvPr id="24" name="TextBox 23">
              <a:extLst>
                <a:ext uri="{FF2B5EF4-FFF2-40B4-BE49-F238E27FC236}">
                  <a16:creationId xmlns:a16="http://schemas.microsoft.com/office/drawing/2014/main" id="{795F894E-BEE9-3A19-0546-D638E921B955}"/>
                </a:ext>
              </a:extLst>
            </p:cNvPr>
            <p:cNvSpPr txBox="1"/>
            <p:nvPr/>
          </p:nvSpPr>
          <p:spPr>
            <a:xfrm>
              <a:off x="5093825" y="5054868"/>
              <a:ext cx="4003664" cy="523220"/>
            </a:xfrm>
            <a:prstGeom prst="rect">
              <a:avLst/>
            </a:prstGeom>
            <a:noFill/>
          </p:spPr>
          <p:txBody>
            <a:bodyPr wrap="square">
              <a:spAutoFit/>
            </a:bodyPr>
            <a:lstStyle/>
            <a:p>
              <a:pPr algn="ctr"/>
              <a:r>
                <a:rPr lang="en-US" sz="1400" dirty="0">
                  <a:solidFill>
                    <a:prstClr val="black"/>
                  </a:solidFill>
                  <a:latin typeface="Calibri"/>
                </a:rPr>
                <a:t>8</a:t>
              </a:r>
              <a:r>
                <a:rPr lang="en-US" sz="1400" baseline="30000" dirty="0">
                  <a:solidFill>
                    <a:prstClr val="black"/>
                  </a:solidFill>
                  <a:latin typeface="Calibri"/>
                </a:rPr>
                <a:t>th</a:t>
              </a:r>
              <a:r>
                <a:rPr lang="en-US" sz="1400" dirty="0">
                  <a:solidFill>
                    <a:prstClr val="black"/>
                  </a:solidFill>
                  <a:latin typeface="Calibri"/>
                </a:rPr>
                <a:t> graders at the Haak’u Community Academy at the Pueblo of Acoma invented a palms-up approach.</a:t>
              </a:r>
              <a:endParaRPr lang="en-US" sz="1400" dirty="0"/>
            </a:p>
          </p:txBody>
        </p:sp>
      </p:grpSp>
      <p:grpSp>
        <p:nvGrpSpPr>
          <p:cNvPr id="30" name="Group 29">
            <a:extLst>
              <a:ext uri="{FF2B5EF4-FFF2-40B4-BE49-F238E27FC236}">
                <a16:creationId xmlns:a16="http://schemas.microsoft.com/office/drawing/2014/main" id="{BBCC702D-E6E9-6851-2ED5-227282C0CEEF}"/>
              </a:ext>
            </a:extLst>
          </p:cNvPr>
          <p:cNvGrpSpPr/>
          <p:nvPr/>
        </p:nvGrpSpPr>
        <p:grpSpPr>
          <a:xfrm>
            <a:off x="2667000" y="1916628"/>
            <a:ext cx="4003664" cy="3798375"/>
            <a:chOff x="1143000" y="1792543"/>
            <a:chExt cx="4003664" cy="3798375"/>
          </a:xfrm>
        </p:grpSpPr>
        <p:pic>
          <p:nvPicPr>
            <p:cNvPr id="31" name="Picture 30" descr="A picture containing outdoor, person&#10;&#10;Description automatically generated">
              <a:extLst>
                <a:ext uri="{FF2B5EF4-FFF2-40B4-BE49-F238E27FC236}">
                  <a16:creationId xmlns:a16="http://schemas.microsoft.com/office/drawing/2014/main" id="{4C135C63-AC74-BE7E-FEB3-879C0B08D5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712965" y="1704776"/>
              <a:ext cx="2937251" cy="3794906"/>
            </a:xfrm>
            <a:prstGeom prst="rect">
              <a:avLst/>
            </a:prstGeom>
          </p:spPr>
        </p:pic>
        <p:sp>
          <p:nvSpPr>
            <p:cNvPr id="19" name="TextBox 18">
              <a:extLst>
                <a:ext uri="{FF2B5EF4-FFF2-40B4-BE49-F238E27FC236}">
                  <a16:creationId xmlns:a16="http://schemas.microsoft.com/office/drawing/2014/main" id="{E7AE5703-5923-E027-AD50-20FF54399BCD}"/>
                </a:ext>
              </a:extLst>
            </p:cNvPr>
            <p:cNvSpPr txBox="1"/>
            <p:nvPr/>
          </p:nvSpPr>
          <p:spPr>
            <a:xfrm>
              <a:off x="1179595" y="1792543"/>
              <a:ext cx="3925805" cy="307777"/>
            </a:xfrm>
            <a:prstGeom prst="rect">
              <a:avLst/>
            </a:prstGeom>
            <a:noFill/>
          </p:spPr>
          <p:txBody>
            <a:bodyPr wrap="square">
              <a:spAutoFit/>
            </a:bodyPr>
            <a:lstStyle/>
            <a:p>
              <a:pPr algn="ctr">
                <a:defRPr/>
              </a:pPr>
              <a:r>
                <a:rPr lang="en-US" sz="1400" dirty="0">
                  <a:solidFill>
                    <a:prstClr val="black"/>
                  </a:solidFill>
                  <a:latin typeface="Calibri"/>
                </a:rPr>
                <a:t>Projecting on a vertical fence with </a:t>
              </a:r>
              <a:r>
                <a:rPr lang="en-US" sz="1400" dirty="0">
                  <a:solidFill>
                    <a:prstClr val="black"/>
                  </a:solidFill>
                  <a:highlight>
                    <a:srgbClr val="FFFF00"/>
                  </a:highlight>
                  <a:latin typeface="Calibri"/>
                </a:rPr>
                <a:t>morning sunlight</a:t>
              </a:r>
            </a:p>
          </p:txBody>
        </p:sp>
        <p:sp>
          <p:nvSpPr>
            <p:cNvPr id="26" name="TextBox 25">
              <a:extLst>
                <a:ext uri="{FF2B5EF4-FFF2-40B4-BE49-F238E27FC236}">
                  <a16:creationId xmlns:a16="http://schemas.microsoft.com/office/drawing/2014/main" id="{40BCC3A2-9B33-4851-CE07-860B3FEAD324}"/>
                </a:ext>
              </a:extLst>
            </p:cNvPr>
            <p:cNvSpPr txBox="1"/>
            <p:nvPr/>
          </p:nvSpPr>
          <p:spPr>
            <a:xfrm>
              <a:off x="1143000" y="5067698"/>
              <a:ext cx="4003664" cy="523220"/>
            </a:xfrm>
            <a:prstGeom prst="rect">
              <a:avLst/>
            </a:prstGeom>
            <a:noFill/>
          </p:spPr>
          <p:txBody>
            <a:bodyPr wrap="square">
              <a:spAutoFit/>
            </a:bodyPr>
            <a:lstStyle/>
            <a:p>
              <a:pPr algn="ctr"/>
              <a:r>
                <a:rPr lang="en-US" sz="1400" dirty="0">
                  <a:solidFill>
                    <a:prstClr val="black"/>
                  </a:solidFill>
                  <a:latin typeface="Calibri"/>
                </a:rPr>
                <a:t>Can you find the shadow of the cell phone camera? Can you tell where the photographer is located?</a:t>
              </a:r>
              <a:endParaRPr lang="en-US" sz="1400" dirty="0"/>
            </a:p>
          </p:txBody>
        </p:sp>
      </p:grpSp>
      <p:sp>
        <p:nvSpPr>
          <p:cNvPr id="2" name="Slide Number Placeholder 1">
            <a:extLst>
              <a:ext uri="{FF2B5EF4-FFF2-40B4-BE49-F238E27FC236}">
                <a16:creationId xmlns:a16="http://schemas.microsoft.com/office/drawing/2014/main" id="{53D81E74-91C6-9334-A252-95EA935ABCC1}"/>
              </a:ext>
            </a:extLst>
          </p:cNvPr>
          <p:cNvSpPr>
            <a:spLocks noGrp="1"/>
          </p:cNvSpPr>
          <p:nvPr>
            <p:ph type="sldNum" sz="quarter" idx="12"/>
          </p:nvPr>
        </p:nvSpPr>
        <p:spPr/>
        <p:txBody>
          <a:bodyPr/>
          <a:lstStyle/>
          <a:p>
            <a:fld id="{23E00BF6-6337-4BA4-A033-88BB584A9638}" type="slidenum">
              <a:rPr lang="en-US" smtClean="0"/>
              <a:t>36</a:t>
            </a:fld>
            <a:endParaRPr lang="en-US" dirty="0"/>
          </a:p>
        </p:txBody>
      </p:sp>
    </p:spTree>
    <p:extLst>
      <p:ext uri="{BB962C8B-B14F-4D97-AF65-F5344CB8AC3E}">
        <p14:creationId xmlns:p14="http://schemas.microsoft.com/office/powerpoint/2010/main" val="1819957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8154" y="113953"/>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3" cstate="screen">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2209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pic>
        <p:nvPicPr>
          <p:cNvPr id="31" name="Picture 30" descr="A picture containing outdoor, person&#10;&#10;Description automatically generated">
            <a:extLst>
              <a:ext uri="{FF2B5EF4-FFF2-40B4-BE49-F238E27FC236}">
                <a16:creationId xmlns:a16="http://schemas.microsoft.com/office/drawing/2014/main" id="{4C135C63-AC74-BE7E-FEB3-879C0B08D5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291334" y="1661673"/>
            <a:ext cx="3232503" cy="4176369"/>
          </a:xfrm>
          <a:prstGeom prst="rect">
            <a:avLst/>
          </a:prstGeom>
        </p:spPr>
      </p:pic>
      <p:pic>
        <p:nvPicPr>
          <p:cNvPr id="47" name="Picture 46" descr="A picture containing outdoor, ground, wooden, wood&#10;&#10;Description automatically generated">
            <a:extLst>
              <a:ext uri="{FF2B5EF4-FFF2-40B4-BE49-F238E27FC236}">
                <a16:creationId xmlns:a16="http://schemas.microsoft.com/office/drawing/2014/main" id="{D0B1764A-F225-DEDE-B24F-9A7D4FC484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5203" y="2133603"/>
            <a:ext cx="3062721" cy="3232503"/>
          </a:xfrm>
          <a:prstGeom prst="rect">
            <a:avLst/>
          </a:prstGeom>
        </p:spPr>
      </p:pic>
      <p:sp>
        <p:nvSpPr>
          <p:cNvPr id="4" name="TextBox 3">
            <a:extLst>
              <a:ext uri="{FF2B5EF4-FFF2-40B4-BE49-F238E27FC236}">
                <a16:creationId xmlns:a16="http://schemas.microsoft.com/office/drawing/2014/main" id="{EFA28AC2-E124-FBB9-A16B-C590D08CA879}"/>
              </a:ext>
            </a:extLst>
          </p:cNvPr>
          <p:cNvSpPr txBox="1"/>
          <p:nvPr/>
        </p:nvSpPr>
        <p:spPr>
          <a:xfrm>
            <a:off x="2521751" y="995751"/>
            <a:ext cx="7889685" cy="1154162"/>
          </a:xfrm>
          <a:prstGeom prst="rect">
            <a:avLst/>
          </a:prstGeom>
          <a:noFill/>
        </p:spPr>
        <p:txBody>
          <a:bodyPr wrap="square">
            <a:spAutoFit/>
          </a:bodyPr>
          <a:lstStyle/>
          <a:p>
            <a:pPr algn="ctr">
              <a:spcAft>
                <a:spcPts val="600"/>
              </a:spcAft>
            </a:pPr>
            <a:r>
              <a:rPr lang="en-US" sz="2400" b="1" dirty="0"/>
              <a:t>Look closely at the back of the hands.</a:t>
            </a:r>
          </a:p>
          <a:p>
            <a:pPr algn="ctr">
              <a:spcAft>
                <a:spcPts val="1200"/>
              </a:spcAft>
            </a:pPr>
            <a:r>
              <a:rPr lang="en-US" sz="2000" b="1" dirty="0"/>
              <a:t>What shapes are the gaps between the crossed fingers? Are they round? </a:t>
            </a:r>
          </a:p>
        </p:txBody>
      </p:sp>
      <p:sp>
        <p:nvSpPr>
          <p:cNvPr id="6" name="TextBox 5">
            <a:extLst>
              <a:ext uri="{FF2B5EF4-FFF2-40B4-BE49-F238E27FC236}">
                <a16:creationId xmlns:a16="http://schemas.microsoft.com/office/drawing/2014/main" id="{FEFFE0E5-903A-30F0-96CB-F2093E202E8F}"/>
              </a:ext>
            </a:extLst>
          </p:cNvPr>
          <p:cNvSpPr txBox="1"/>
          <p:nvPr/>
        </p:nvSpPr>
        <p:spPr>
          <a:xfrm>
            <a:off x="2817787" y="5551931"/>
            <a:ext cx="6680131" cy="1323439"/>
          </a:xfrm>
          <a:prstGeom prst="rect">
            <a:avLst/>
          </a:prstGeom>
          <a:noFill/>
        </p:spPr>
        <p:txBody>
          <a:bodyPr wrap="square">
            <a:spAutoFit/>
          </a:bodyPr>
          <a:lstStyle/>
          <a:p>
            <a:pPr algn="ctr">
              <a:spcAft>
                <a:spcPts val="1200"/>
              </a:spcAft>
            </a:pPr>
            <a:r>
              <a:rPr lang="en-US" sz="2000" b="1" dirty="0"/>
              <a:t>What do you think would happen to the images of the round Sun if the hands were moved closer and closer to the fence? Would the shapes of light between the fingers stay round?</a:t>
            </a:r>
          </a:p>
        </p:txBody>
      </p:sp>
      <p:sp>
        <p:nvSpPr>
          <p:cNvPr id="2" name="Slide Number Placeholder 1">
            <a:extLst>
              <a:ext uri="{FF2B5EF4-FFF2-40B4-BE49-F238E27FC236}">
                <a16:creationId xmlns:a16="http://schemas.microsoft.com/office/drawing/2014/main" id="{1A12EE6F-1503-634A-0EF5-1D56D39F0434}"/>
              </a:ext>
            </a:extLst>
          </p:cNvPr>
          <p:cNvSpPr>
            <a:spLocks noGrp="1"/>
          </p:cNvSpPr>
          <p:nvPr>
            <p:ph type="sldNum" sz="quarter" idx="12"/>
          </p:nvPr>
        </p:nvSpPr>
        <p:spPr/>
        <p:txBody>
          <a:bodyPr/>
          <a:lstStyle/>
          <a:p>
            <a:fld id="{23E00BF6-6337-4BA4-A033-88BB584A9638}" type="slidenum">
              <a:rPr lang="en-US" smtClean="0"/>
              <a:t>37</a:t>
            </a:fld>
            <a:endParaRPr lang="en-US" dirty="0"/>
          </a:p>
        </p:txBody>
      </p:sp>
      <p:sp>
        <p:nvSpPr>
          <p:cNvPr id="3" name="TextBox 2">
            <a:extLst>
              <a:ext uri="{FF2B5EF4-FFF2-40B4-BE49-F238E27FC236}">
                <a16:creationId xmlns:a16="http://schemas.microsoft.com/office/drawing/2014/main" id="{A4754994-355D-ADFD-A7EB-18880A7DAB05}"/>
              </a:ext>
            </a:extLst>
          </p:cNvPr>
          <p:cNvSpPr txBox="1"/>
          <p:nvPr/>
        </p:nvSpPr>
        <p:spPr>
          <a:xfrm>
            <a:off x="1484399" y="3428762"/>
            <a:ext cx="1263185" cy="1600438"/>
          </a:xfrm>
          <a:prstGeom prst="rect">
            <a:avLst/>
          </a:prstGeom>
          <a:solidFill>
            <a:schemeClr val="bg1"/>
          </a:solidFill>
        </p:spPr>
        <p:txBody>
          <a:bodyPr wrap="square" rtlCol="0">
            <a:spAutoFit/>
          </a:bodyPr>
          <a:lstStyle/>
          <a:p>
            <a:pPr algn="ctr" fontAlgn="auto">
              <a:spcBef>
                <a:spcPts val="0"/>
              </a:spcBef>
              <a:spcAft>
                <a:spcPts val="0"/>
              </a:spcAft>
              <a:defRPr/>
            </a:pPr>
            <a:r>
              <a:rPr lang="en-US" sz="1400" b="1" dirty="0">
                <a:solidFill>
                  <a:prstClr val="black"/>
                </a:solidFill>
                <a:latin typeface="Arial Nova Light" panose="020B0304020202020204" pitchFamily="34" charset="0"/>
                <a:cs typeface="+mn-cs"/>
              </a:rPr>
              <a:t>Gaps between crossed fingers are like the holes in the pinhole projector, </a:t>
            </a:r>
          </a:p>
        </p:txBody>
      </p:sp>
      <p:cxnSp>
        <p:nvCxnSpPr>
          <p:cNvPr id="9" name="Straight Arrow Connector 8">
            <a:extLst>
              <a:ext uri="{FF2B5EF4-FFF2-40B4-BE49-F238E27FC236}">
                <a16:creationId xmlns:a16="http://schemas.microsoft.com/office/drawing/2014/main" id="{C9F561CC-1F39-88EA-DF65-91F82BB6B458}"/>
              </a:ext>
            </a:extLst>
          </p:cNvPr>
          <p:cNvCxnSpPr>
            <a:cxnSpLocks/>
          </p:cNvCxnSpPr>
          <p:nvPr/>
        </p:nvCxnSpPr>
        <p:spPr>
          <a:xfrm>
            <a:off x="2437898" y="3623097"/>
            <a:ext cx="2286503" cy="0"/>
          </a:xfrm>
          <a:prstGeom prst="straightConnector1">
            <a:avLst/>
          </a:prstGeom>
          <a:ln w="28575">
            <a:solidFill>
              <a:srgbClr val="3FC802"/>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6800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6200"/>
            <a:ext cx="7772400" cy="1470025"/>
          </a:xfrm>
        </p:spPr>
        <p:txBody>
          <a:bodyPr>
            <a:normAutofit/>
          </a:bodyPr>
          <a:lstStyle/>
          <a:p>
            <a:r>
              <a:rPr lang="en-US" sz="4000" b="1"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1599760" y="113953"/>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fontAlgn="auto">
                <a:spcBef>
                  <a:spcPts val="0"/>
                </a:spcBef>
                <a:spcAft>
                  <a:spcPts val="0"/>
                </a:spcAft>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9407450" y="225745"/>
            <a:ext cx="1106396" cy="1061172"/>
          </a:xfrm>
          <a:prstGeom prst="ellipse">
            <a:avLst/>
          </a:prstGeom>
          <a:blipFill>
            <a:blip r:embed="rId3" cstate="screen">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2590800" y="1003517"/>
            <a:ext cx="7010400" cy="786100"/>
          </a:xfrm>
        </p:spPr>
        <p:txBody>
          <a:bodyPr>
            <a:noAutofit/>
          </a:bodyPr>
          <a:lstStyle/>
          <a:p>
            <a:pPr>
              <a:spcBef>
                <a:spcPts val="0"/>
              </a:spcBef>
              <a:spcAft>
                <a:spcPts val="600"/>
              </a:spcAft>
            </a:pPr>
            <a:r>
              <a:rPr lang="en-US" sz="2000" b="1" dirty="0">
                <a:solidFill>
                  <a:schemeClr val="tx1"/>
                </a:solidFill>
              </a:rPr>
              <a:t>Observing the 2017 solar eclipse using a simple pinhole projector with a single square hole and also with crossed fingers</a:t>
            </a:r>
          </a:p>
        </p:txBody>
      </p:sp>
      <p:pic>
        <p:nvPicPr>
          <p:cNvPr id="19" name="Picture 2">
            <a:extLst>
              <a:ext uri="{FF2B5EF4-FFF2-40B4-BE49-F238E27FC236}">
                <a16:creationId xmlns:a16="http://schemas.microsoft.com/office/drawing/2014/main" id="{ADED8808-A78E-B841-DC00-11CC6A281EC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57438" y="2588610"/>
            <a:ext cx="2874634" cy="21795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2B04DA-3297-B979-08BF-15B47EC7600D}"/>
              </a:ext>
            </a:extLst>
          </p:cNvPr>
          <p:cNvSpPr txBox="1"/>
          <p:nvPr/>
        </p:nvSpPr>
        <p:spPr>
          <a:xfrm>
            <a:off x="3596428" y="4928420"/>
            <a:ext cx="5271286" cy="369332"/>
          </a:xfrm>
          <a:prstGeom prst="rect">
            <a:avLst/>
          </a:prstGeom>
          <a:noFill/>
        </p:spPr>
        <p:txBody>
          <a:bodyPr wrap="square">
            <a:spAutoFit/>
          </a:bodyPr>
          <a:lstStyle/>
          <a:p>
            <a:pPr fontAlgn="auto">
              <a:spcBef>
                <a:spcPts val="0"/>
              </a:spcBef>
              <a:spcAft>
                <a:spcPts val="0"/>
              </a:spcAft>
              <a:defRPr/>
            </a:pPr>
            <a:r>
              <a:rPr lang="en-US" sz="1800" b="1" dirty="0">
                <a:solidFill>
                  <a:srgbClr val="000000"/>
                </a:solidFill>
                <a:latin typeface="Calibri"/>
                <a:cs typeface="+mn-cs"/>
              </a:rPr>
              <a:t>Pinhole images </a:t>
            </a:r>
            <a:r>
              <a:rPr lang="en-US" sz="1800" dirty="0">
                <a:solidFill>
                  <a:srgbClr val="000000"/>
                </a:solidFill>
                <a:latin typeface="Calibri"/>
                <a:cs typeface="+mn-cs"/>
              </a:rPr>
              <a:t>of the Sun being eclipsed by the Moon</a:t>
            </a:r>
            <a:endParaRPr lang="en-US" sz="1800" dirty="0">
              <a:solidFill>
                <a:prstClr val="black"/>
              </a:solidFill>
              <a:latin typeface="Calibri"/>
              <a:cs typeface="+mn-cs"/>
            </a:endParaRPr>
          </a:p>
        </p:txBody>
      </p:sp>
      <p:pic>
        <p:nvPicPr>
          <p:cNvPr id="9" name="Picture 8">
            <a:extLst>
              <a:ext uri="{FF2B5EF4-FFF2-40B4-BE49-F238E27FC236}">
                <a16:creationId xmlns:a16="http://schemas.microsoft.com/office/drawing/2014/main" id="{4F6C2725-718F-AA2A-A08A-98013E005A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1003" y="5567140"/>
            <a:ext cx="2762137" cy="853013"/>
          </a:xfrm>
          <a:prstGeom prst="rect">
            <a:avLst/>
          </a:prstGeom>
        </p:spPr>
      </p:pic>
      <p:sp>
        <p:nvSpPr>
          <p:cNvPr id="4" name="Slide Number Placeholder 3">
            <a:extLst>
              <a:ext uri="{FF2B5EF4-FFF2-40B4-BE49-F238E27FC236}">
                <a16:creationId xmlns:a16="http://schemas.microsoft.com/office/drawing/2014/main" id="{7648DE2D-DB5F-DE0A-5155-6FD2D8D61455}"/>
              </a:ext>
            </a:extLst>
          </p:cNvPr>
          <p:cNvSpPr>
            <a:spLocks noGrp="1"/>
          </p:cNvSpPr>
          <p:nvPr>
            <p:ph type="sldNum" sz="quarter" idx="12"/>
          </p:nvPr>
        </p:nvSpPr>
        <p:spPr/>
        <p:txBody>
          <a:bodyPr/>
          <a:lstStyle/>
          <a:p>
            <a:pPr eaLnBrk="1" fontAlgn="auto" hangingPunct="1">
              <a:spcBef>
                <a:spcPts val="0"/>
              </a:spcBef>
              <a:spcAft>
                <a:spcPts val="0"/>
              </a:spcAft>
              <a:defRPr/>
            </a:pPr>
            <a:fld id="{23E00BF6-6337-4BA4-A033-88BB584A9638}" type="slidenum">
              <a:rPr lang="en-US">
                <a:solidFill>
                  <a:prstClr val="black">
                    <a:tint val="75000"/>
                  </a:prstClr>
                </a:solidFill>
                <a:latin typeface="Calibri"/>
              </a:rPr>
              <a:pPr eaLnBrk="1" fontAlgn="auto" hangingPunct="1">
                <a:spcBef>
                  <a:spcPts val="0"/>
                </a:spcBef>
                <a:spcAft>
                  <a:spcPts val="0"/>
                </a:spcAft>
                <a:defRPr/>
              </a:pPr>
              <a:t>38</a:t>
            </a:fld>
            <a:endParaRPr lang="en-US" dirty="0">
              <a:solidFill>
                <a:prstClr val="black">
                  <a:tint val="75000"/>
                </a:prstClr>
              </a:solidFill>
              <a:latin typeface="Calibri"/>
            </a:endParaRPr>
          </a:p>
        </p:txBody>
      </p:sp>
      <p:pic>
        <p:nvPicPr>
          <p:cNvPr id="11" name="Picture 10" descr="A picture containing ground, outdoor, person, curb&#10;&#10;Description automatically generated">
            <a:extLst>
              <a:ext uri="{FF2B5EF4-FFF2-40B4-BE49-F238E27FC236}">
                <a16:creationId xmlns:a16="http://schemas.microsoft.com/office/drawing/2014/main" id="{16382F86-7AB6-E6D9-8A8C-76FD032482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230710">
            <a:off x="7233613" y="2456196"/>
            <a:ext cx="1687176" cy="2388088"/>
          </a:xfrm>
          <a:prstGeom prst="ellipse">
            <a:avLst/>
          </a:prstGeom>
          <a:ln>
            <a:noFill/>
          </a:ln>
          <a:effectLst>
            <a:softEdge rad="112500"/>
          </a:effectLst>
        </p:spPr>
      </p:pic>
    </p:spTree>
    <p:extLst>
      <p:ext uri="{BB962C8B-B14F-4D97-AF65-F5344CB8AC3E}">
        <p14:creationId xmlns:p14="http://schemas.microsoft.com/office/powerpoint/2010/main" val="1764646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8180C8-6AB8-98A4-9A2B-0B8CA7CA388E}"/>
              </a:ext>
            </a:extLst>
          </p:cNvPr>
          <p:cNvSpPr txBox="1"/>
          <p:nvPr/>
        </p:nvSpPr>
        <p:spPr>
          <a:xfrm>
            <a:off x="1752600" y="6266803"/>
            <a:ext cx="8327622" cy="338554"/>
          </a:xfrm>
          <a:prstGeom prst="rect">
            <a:avLst/>
          </a:prstGeom>
          <a:noFill/>
        </p:spPr>
        <p:txBody>
          <a:bodyPr wrap="square" rtlCol="0">
            <a:spAutoFit/>
          </a:bodyPr>
          <a:lstStyle/>
          <a:p>
            <a:pPr>
              <a:defRPr/>
            </a:pPr>
            <a:r>
              <a:rPr lang="en-US" sz="1600" b="1" dirty="0">
                <a:solidFill>
                  <a:prstClr val="black"/>
                </a:solidFill>
                <a:latin typeface="Calibri"/>
              </a:rPr>
              <a:t>Gaps between tree leaves make wonderful pinhole image displays as the Moon eclipses the Sun. </a:t>
            </a:r>
          </a:p>
        </p:txBody>
      </p:sp>
      <p:sp>
        <p:nvSpPr>
          <p:cNvPr id="2" name="Slide Number Placeholder 1">
            <a:extLst>
              <a:ext uri="{FF2B5EF4-FFF2-40B4-BE49-F238E27FC236}">
                <a16:creationId xmlns:a16="http://schemas.microsoft.com/office/drawing/2014/main" id="{63AC6FF6-6584-0688-1C8D-059667F44BD3}"/>
              </a:ext>
            </a:extLst>
          </p:cNvPr>
          <p:cNvSpPr>
            <a:spLocks noGrp="1"/>
          </p:cNvSpPr>
          <p:nvPr>
            <p:ph type="sldNum" sz="quarter" idx="12"/>
          </p:nvPr>
        </p:nvSpPr>
        <p:spPr>
          <a:xfrm>
            <a:off x="8390994" y="6437510"/>
            <a:ext cx="2133600" cy="365125"/>
          </a:xfrm>
        </p:spPr>
        <p:txBody>
          <a:bodyPr/>
          <a:lstStyle/>
          <a:p>
            <a:pPr>
              <a:defRPr/>
            </a:pPr>
            <a:fld id="{23E00BF6-6337-4BA4-A033-88BB584A9638}" type="slidenum">
              <a:rPr lang="en-US">
                <a:solidFill>
                  <a:prstClr val="black">
                    <a:tint val="75000"/>
                  </a:prstClr>
                </a:solidFill>
                <a:latin typeface="Calibri"/>
              </a:rPr>
              <a:pPr>
                <a:defRPr/>
              </a:pPr>
              <a:t>39</a:t>
            </a:fld>
            <a:endParaRPr lang="en-US" dirty="0">
              <a:solidFill>
                <a:prstClr val="black">
                  <a:tint val="75000"/>
                </a:prstClr>
              </a:solidFill>
              <a:latin typeface="Calibri"/>
            </a:endParaRPr>
          </a:p>
        </p:txBody>
      </p:sp>
      <p:pic>
        <p:nvPicPr>
          <p:cNvPr id="10" name="Picture 9" descr="A body of water with trees around it&#10;&#10;Description automatically generated with low confidence">
            <a:extLst>
              <a:ext uri="{FF2B5EF4-FFF2-40B4-BE49-F238E27FC236}">
                <a16:creationId xmlns:a16="http://schemas.microsoft.com/office/drawing/2014/main" id="{0CA6AF1F-C5A6-7578-BE6D-B192AF1CC8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3419" y="192151"/>
            <a:ext cx="4517838" cy="6023784"/>
          </a:xfrm>
          <a:prstGeom prst="rect">
            <a:avLst/>
          </a:prstGeom>
        </p:spPr>
      </p:pic>
      <p:sp>
        <p:nvSpPr>
          <p:cNvPr id="5" name="TextBox 4">
            <a:extLst>
              <a:ext uri="{FF2B5EF4-FFF2-40B4-BE49-F238E27FC236}">
                <a16:creationId xmlns:a16="http://schemas.microsoft.com/office/drawing/2014/main" id="{8A39EE32-BE24-207D-A8A9-5568DBCA02BA}"/>
              </a:ext>
            </a:extLst>
          </p:cNvPr>
          <p:cNvSpPr txBox="1"/>
          <p:nvPr/>
        </p:nvSpPr>
        <p:spPr>
          <a:xfrm>
            <a:off x="6077337" y="304800"/>
            <a:ext cx="4282756" cy="3046988"/>
          </a:xfrm>
          <a:prstGeom prst="rect">
            <a:avLst/>
          </a:prstGeom>
          <a:solidFill>
            <a:srgbClr val="D5D4D1"/>
          </a:solidFill>
        </p:spPr>
        <p:txBody>
          <a:bodyPr wrap="square" rtlCol="0">
            <a:spAutoFit/>
          </a:bodyPr>
          <a:lstStyle/>
          <a:p>
            <a:pPr algn="ctr">
              <a:defRPr/>
            </a:pPr>
            <a:r>
              <a:rPr lang="en-US" dirty="0">
                <a:solidFill>
                  <a:prstClr val="black">
                    <a:lumMod val="95000"/>
                    <a:lumOff val="5000"/>
                  </a:prstClr>
                </a:solidFill>
                <a:latin typeface="Calibri"/>
              </a:rPr>
              <a:t>During solar eclipses it is easier to tell that we are seeing real pinhole images of the eclipsed Sun among the shadows of leaves.</a:t>
            </a:r>
          </a:p>
        </p:txBody>
      </p:sp>
      <p:pic>
        <p:nvPicPr>
          <p:cNvPr id="14" name="Picture 13" descr="A picture containing plant, vegetable&#10;&#10;Description automatically generated">
            <a:extLst>
              <a:ext uri="{FF2B5EF4-FFF2-40B4-BE49-F238E27FC236}">
                <a16:creationId xmlns:a16="http://schemas.microsoft.com/office/drawing/2014/main" id="{C14177E5-D682-C545-8B82-7B6B4348E5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9027" y="192151"/>
            <a:ext cx="4217384" cy="3163038"/>
          </a:xfrm>
          <a:prstGeom prst="rect">
            <a:avLst/>
          </a:prstGeom>
        </p:spPr>
      </p:pic>
      <p:sp>
        <p:nvSpPr>
          <p:cNvPr id="18" name="TextBox 17">
            <a:extLst>
              <a:ext uri="{FF2B5EF4-FFF2-40B4-BE49-F238E27FC236}">
                <a16:creationId xmlns:a16="http://schemas.microsoft.com/office/drawing/2014/main" id="{2EF795CF-9419-3CCF-88CD-8D6D2400423D}"/>
              </a:ext>
            </a:extLst>
          </p:cNvPr>
          <p:cNvSpPr txBox="1"/>
          <p:nvPr/>
        </p:nvSpPr>
        <p:spPr>
          <a:xfrm>
            <a:off x="1769168" y="6525636"/>
            <a:ext cx="8077199" cy="276999"/>
          </a:xfrm>
          <a:prstGeom prst="rect">
            <a:avLst/>
          </a:prstGeom>
          <a:noFill/>
        </p:spPr>
        <p:txBody>
          <a:bodyPr wrap="square">
            <a:spAutoFit/>
          </a:bodyPr>
          <a:lstStyle/>
          <a:p>
            <a:pPr>
              <a:defRPr/>
            </a:pPr>
            <a:r>
              <a:rPr lang="en-US" sz="1200" dirty="0">
                <a:solidFill>
                  <a:prstClr val="black"/>
                </a:solidFill>
                <a:latin typeface="Calibri"/>
              </a:rPr>
              <a:t>Upper left image by </a:t>
            </a:r>
            <a:r>
              <a:rPr lang="en-US" sz="1200" dirty="0">
                <a:solidFill>
                  <a:prstClr val="black"/>
                </a:solidFill>
                <a:latin typeface="Calibri"/>
                <a:hlinkClick r:id="rId4"/>
              </a:rPr>
              <a:t>Cantavestrella</a:t>
            </a:r>
            <a:r>
              <a:rPr lang="en-US" sz="1200" dirty="0">
                <a:solidFill>
                  <a:prstClr val="black"/>
                </a:solidFill>
                <a:latin typeface="Calibri"/>
              </a:rPr>
              <a:t>.   See Credits &amp; Acknowledgements.</a:t>
            </a:r>
          </a:p>
        </p:txBody>
      </p:sp>
      <p:pic>
        <p:nvPicPr>
          <p:cNvPr id="19" name="Picture 18" descr="A picture containing night sky&#10;&#10;Description automatically generated">
            <a:extLst>
              <a:ext uri="{FF2B5EF4-FFF2-40B4-BE49-F238E27FC236}">
                <a16:creationId xmlns:a16="http://schemas.microsoft.com/office/drawing/2014/main" id="{C0220243-4AF0-903B-C329-5E45E19EF3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3505039">
            <a:off x="2381451" y="3515854"/>
            <a:ext cx="2661990" cy="2652992"/>
          </a:xfrm>
          <a:prstGeom prst="ellipse">
            <a:avLst/>
          </a:prstGeom>
        </p:spPr>
      </p:pic>
    </p:spTree>
    <p:extLst>
      <p:ext uri="{BB962C8B-B14F-4D97-AF65-F5344CB8AC3E}">
        <p14:creationId xmlns:p14="http://schemas.microsoft.com/office/powerpoint/2010/main" val="401242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7127-1126-E0D6-D069-91CEC945BB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596CA4-5DBE-8954-3D36-B43A6A058218}"/>
              </a:ext>
            </a:extLst>
          </p:cNvPr>
          <p:cNvSpPr>
            <a:spLocks noGrp="1"/>
          </p:cNvSpPr>
          <p:nvPr>
            <p:ph idx="1"/>
          </p:nvPr>
        </p:nvSpPr>
        <p:spPr/>
        <p:txBody>
          <a:bodyPr/>
          <a:lstStyle/>
          <a:p>
            <a:endParaRPr lang="en-US" dirty="0"/>
          </a:p>
        </p:txBody>
      </p:sp>
      <p:pic>
        <p:nvPicPr>
          <p:cNvPr id="5122" name="Picture 2" descr="Shape, Size and Distance | Moon | Space FM">
            <a:extLst>
              <a:ext uri="{FF2B5EF4-FFF2-40B4-BE49-F238E27FC236}">
                <a16:creationId xmlns:a16="http://schemas.microsoft.com/office/drawing/2014/main" id="{868F5A92-570E-3DC0-2623-5F3FA46341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1" y="21214"/>
            <a:ext cx="9544274" cy="683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446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57bf51ab9b_0_144"/>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60933" rIns="121900" bIns="60933" rtlCol="0" anchor="ctr" anchorCtr="0">
            <a:noAutofit/>
          </a:bodyPr>
          <a:lstStyle/>
          <a:p>
            <a:pPr>
              <a:spcBef>
                <a:spcPts val="0"/>
              </a:spcBef>
              <a:spcAft>
                <a:spcPts val="0"/>
              </a:spcAft>
              <a:buSzPts val="1000"/>
            </a:pPr>
            <a:fld id="{00000000-1234-1234-1234-123412341234}" type="slidenum">
              <a:rPr lang="en-US" sz="1333">
                <a:solidFill>
                  <a:schemeClr val="dk2"/>
                </a:solidFill>
                <a:latin typeface="Arial"/>
                <a:ea typeface="Arial"/>
                <a:cs typeface="Arial"/>
                <a:sym typeface="Arial"/>
              </a:rPr>
              <a:pPr>
                <a:spcBef>
                  <a:spcPts val="0"/>
                </a:spcBef>
                <a:spcAft>
                  <a:spcPts val="0"/>
                </a:spcAft>
                <a:buSzPts val="1000"/>
              </a:pPr>
              <a:t>40</a:t>
            </a:fld>
            <a:endParaRPr sz="1333">
              <a:solidFill>
                <a:schemeClr val="dk2"/>
              </a:solidFill>
              <a:latin typeface="Arial"/>
              <a:ea typeface="Arial"/>
              <a:cs typeface="Arial"/>
              <a:sym typeface="Arial"/>
            </a:endParaRPr>
          </a:p>
        </p:txBody>
      </p:sp>
      <p:sp>
        <p:nvSpPr>
          <p:cNvPr id="248" name="Google Shape;248;g257bf51ab9b_0_144"/>
          <p:cNvSpPr txBox="1">
            <a:spLocks noGrp="1"/>
          </p:cNvSpPr>
          <p:nvPr>
            <p:ph type="title" idx="4294967295"/>
          </p:nvPr>
        </p:nvSpPr>
        <p:spPr>
          <a:xfrm>
            <a:off x="381000" y="254533"/>
            <a:ext cx="8644000" cy="740000"/>
          </a:xfrm>
          <a:prstGeom prst="rect">
            <a:avLst/>
          </a:prstGeom>
          <a:noFill/>
          <a:ln>
            <a:noFill/>
          </a:ln>
        </p:spPr>
        <p:txBody>
          <a:bodyPr spcFirstLastPara="1" vert="horz" wrap="square" lIns="91433" tIns="45700" rIns="91433" bIns="45700" numCol="1" anchor="ctr" anchorCtr="0" compatLnSpc="1">
            <a:prstTxWarp prst="textNoShape">
              <a:avLst/>
            </a:prstTxWarp>
            <a:noAutofit/>
          </a:bodyPr>
          <a:lstStyle/>
          <a:p>
            <a:pPr algn="l">
              <a:lnSpc>
                <a:spcPct val="90000"/>
              </a:lnSpc>
              <a:spcBef>
                <a:spcPts val="0"/>
              </a:spcBef>
              <a:spcAft>
                <a:spcPts val="0"/>
              </a:spcAft>
              <a:buClr>
                <a:srgbClr val="1A75BE"/>
              </a:buClr>
              <a:buSzPts val="2000"/>
            </a:pPr>
            <a:r>
              <a:rPr lang="en-US" sz="3333" b="1">
                <a:latin typeface="Helvetica Neue"/>
                <a:ea typeface="Helvetica Neue"/>
                <a:cs typeface="Helvetica Neue"/>
                <a:sym typeface="Helvetica Neue"/>
              </a:rPr>
              <a:t>More Safe Indirect Viewing Methods </a:t>
            </a:r>
            <a:endParaRPr sz="3333" b="1">
              <a:latin typeface="Helvetica Neue"/>
              <a:ea typeface="Helvetica Neue"/>
              <a:cs typeface="Helvetica Neue"/>
              <a:sym typeface="Helvetica Neue"/>
            </a:endParaRPr>
          </a:p>
        </p:txBody>
      </p:sp>
      <p:sp>
        <p:nvSpPr>
          <p:cNvPr id="249" name="Google Shape;249;g257bf51ab9b_0_144"/>
          <p:cNvSpPr txBox="1"/>
          <p:nvPr/>
        </p:nvSpPr>
        <p:spPr>
          <a:xfrm>
            <a:off x="4637133" y="1212434"/>
            <a:ext cx="7489200" cy="995232"/>
          </a:xfrm>
          <a:prstGeom prst="rect">
            <a:avLst/>
          </a:prstGeom>
          <a:noFill/>
          <a:ln>
            <a:noFill/>
          </a:ln>
        </p:spPr>
        <p:txBody>
          <a:bodyPr spcFirstLastPara="1" wrap="square" lIns="91433" tIns="45700" rIns="91433" bIns="45700" anchor="t" anchorCtr="0">
            <a:spAutoFit/>
          </a:bodyPr>
          <a:lstStyle/>
          <a:p>
            <a:pPr algn="ctr">
              <a:spcBef>
                <a:spcPts val="0"/>
              </a:spcBef>
              <a:spcAft>
                <a:spcPts val="1600"/>
              </a:spcAft>
              <a:buClr>
                <a:srgbClr val="000000"/>
              </a:buClr>
              <a:buSzPts val="1800"/>
            </a:pPr>
            <a:r>
              <a:rPr lang="en-US" sz="2267">
                <a:solidFill>
                  <a:schemeClr val="dk1"/>
                </a:solidFill>
                <a:latin typeface="Helvetica Neue"/>
                <a:ea typeface="Helvetica Neue"/>
                <a:cs typeface="Helvetica Neue"/>
                <a:sym typeface="Helvetica Neue"/>
              </a:rPr>
              <a:t>If you do not have eclipse glasses or a pinhole projector, you can improvise other safe indirect viewing methods.  </a:t>
            </a:r>
            <a:endParaRPr sz="2267">
              <a:solidFill>
                <a:schemeClr val="dk1"/>
              </a:solidFill>
              <a:latin typeface="Helvetica Neue"/>
              <a:ea typeface="Helvetica Neue"/>
              <a:cs typeface="Helvetica Neue"/>
              <a:sym typeface="Helvetica Neue"/>
            </a:endParaRPr>
          </a:p>
        </p:txBody>
      </p:sp>
      <p:pic>
        <p:nvPicPr>
          <p:cNvPr id="250" name="Google Shape;250;g257bf51ab9b_0_1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95933" y="2076151"/>
            <a:ext cx="5189400" cy="4067768"/>
          </a:xfrm>
          <a:prstGeom prst="rect">
            <a:avLst/>
          </a:prstGeom>
          <a:noFill/>
          <a:ln>
            <a:noFill/>
          </a:ln>
        </p:spPr>
      </p:pic>
      <p:pic>
        <p:nvPicPr>
          <p:cNvPr id="251" name="Google Shape;251;g257bf51ab9b_0_144"/>
          <p:cNvPicPr preferRelativeResize="0"/>
          <p:nvPr/>
        </p:nvPicPr>
        <p:blipFill rotWithShape="1">
          <a:blip r:embed="rId4">
            <a:alphaModFix/>
          </a:blip>
          <a:srcRect/>
          <a:stretch/>
        </p:blipFill>
        <p:spPr>
          <a:xfrm>
            <a:off x="148723" y="1293351"/>
            <a:ext cx="4378381" cy="2887016"/>
          </a:xfrm>
          <a:prstGeom prst="rect">
            <a:avLst/>
          </a:prstGeom>
          <a:noFill/>
          <a:ln>
            <a:noFill/>
          </a:ln>
          <a:effectLst>
            <a:outerShdw blurRad="57150" dist="19050" dir="5400000" algn="bl" rotWithShape="0">
              <a:srgbClr val="000000">
                <a:alpha val="48235"/>
              </a:srgbClr>
            </a:outerShdw>
          </a:effectLst>
        </p:spPr>
      </p:pic>
      <p:pic>
        <p:nvPicPr>
          <p:cNvPr id="252" name="Google Shape;252;g257bf51ab9b_0_14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8701" y="4374021"/>
            <a:ext cx="4359692" cy="1459580"/>
          </a:xfrm>
          <a:prstGeom prst="rect">
            <a:avLst/>
          </a:prstGeom>
          <a:noFill/>
          <a:ln>
            <a:noFill/>
          </a:ln>
          <a:effectLst>
            <a:outerShdw blurRad="57150" dist="19050" dir="5400000" algn="bl" rotWithShape="0">
              <a:srgbClr val="000000">
                <a:alpha val="48235"/>
              </a:srgbClr>
            </a:outerShdw>
          </a:effectLst>
        </p:spPr>
      </p:pic>
      <p:sp>
        <p:nvSpPr>
          <p:cNvPr id="253" name="Google Shape;253;g257bf51ab9b_0_144"/>
          <p:cNvSpPr txBox="1"/>
          <p:nvPr/>
        </p:nvSpPr>
        <p:spPr>
          <a:xfrm>
            <a:off x="196335" y="6104934"/>
            <a:ext cx="4283200" cy="659114"/>
          </a:xfrm>
          <a:prstGeom prst="rect">
            <a:avLst/>
          </a:prstGeom>
          <a:noFill/>
          <a:ln>
            <a:noFill/>
          </a:ln>
        </p:spPr>
        <p:txBody>
          <a:bodyPr spcFirstLastPara="1" wrap="square" lIns="121900" tIns="121900" rIns="121900" bIns="121900" anchor="t" anchorCtr="0">
            <a:spAutoFit/>
          </a:bodyPr>
          <a:lstStyle/>
          <a:p>
            <a:pPr algn="ctr">
              <a:spcBef>
                <a:spcPts val="0"/>
              </a:spcBef>
              <a:spcAft>
                <a:spcPts val="1333"/>
              </a:spcAft>
              <a:buClr>
                <a:srgbClr val="000000"/>
              </a:buClr>
              <a:buSzPts val="1100"/>
            </a:pPr>
            <a:r>
              <a:rPr lang="en-US" sz="1600">
                <a:solidFill>
                  <a:schemeClr val="dk1"/>
                </a:solidFill>
                <a:latin typeface="Helvetica Neue"/>
                <a:ea typeface="Helvetica Neue"/>
                <a:cs typeface="Helvetica Neue"/>
                <a:sym typeface="Helvetica Neue"/>
              </a:rPr>
              <a:t>Project images of the Sun using your hands. </a:t>
            </a:r>
            <a:endParaRPr sz="1600">
              <a:solidFill>
                <a:schemeClr val="dk1"/>
              </a:solidFill>
              <a:latin typeface="Helvetica Neue"/>
              <a:ea typeface="Helvetica Neue"/>
              <a:cs typeface="Helvetica Neue"/>
              <a:sym typeface="Helvetica Neue"/>
            </a:endParaRPr>
          </a:p>
        </p:txBody>
      </p:sp>
      <p:sp>
        <p:nvSpPr>
          <p:cNvPr id="254" name="Google Shape;254;g257bf51ab9b_0_144"/>
          <p:cNvSpPr txBox="1"/>
          <p:nvPr/>
        </p:nvSpPr>
        <p:spPr>
          <a:xfrm>
            <a:off x="9998000" y="3125034"/>
            <a:ext cx="2194000" cy="196973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chemeClr val="dk1"/>
              </a:buClr>
              <a:buSzPts val="1500"/>
            </a:pPr>
            <a:r>
              <a:rPr lang="en-US" sz="1600">
                <a:solidFill>
                  <a:schemeClr val="dk1"/>
                </a:solidFill>
                <a:latin typeface="Helvetica Neue"/>
                <a:ea typeface="Helvetica Neue"/>
                <a:cs typeface="Helvetica Neue"/>
                <a:sym typeface="Helvetica Neue"/>
              </a:rPr>
              <a:t>Pull out a colander from your kitchen, and with the Sun to your back, watch the projections of the eclipse on the ground. </a:t>
            </a:r>
            <a:endParaRPr sz="1600">
              <a:solidFill>
                <a:schemeClr val="dk1"/>
              </a:solidFill>
              <a:latin typeface="Helvetica Neue"/>
              <a:ea typeface="Helvetica Neue"/>
              <a:cs typeface="Helvetica Neue"/>
              <a:sym typeface="Helvetica Neue"/>
            </a:endParaRPr>
          </a:p>
        </p:txBody>
      </p:sp>
      <p:sp>
        <p:nvSpPr>
          <p:cNvPr id="255" name="Google Shape;255;g257bf51ab9b_0_144"/>
          <p:cNvSpPr txBox="1"/>
          <p:nvPr/>
        </p:nvSpPr>
        <p:spPr>
          <a:xfrm>
            <a:off x="956517" y="5767934"/>
            <a:ext cx="2762800" cy="618014"/>
          </a:xfrm>
          <a:prstGeom prst="rect">
            <a:avLst/>
          </a:prstGeom>
          <a:noFill/>
          <a:ln>
            <a:noFill/>
          </a:ln>
        </p:spPr>
        <p:txBody>
          <a:bodyPr spcFirstLastPara="1" wrap="square" lIns="121900" tIns="121900" rIns="121900" bIns="121900" anchor="t" anchorCtr="0">
            <a:spAutoFit/>
          </a:bodyPr>
          <a:lstStyle/>
          <a:p>
            <a:pPr algn="ctr">
              <a:spcBef>
                <a:spcPts val="0"/>
              </a:spcBef>
              <a:spcAft>
                <a:spcPts val="1333"/>
              </a:spcAft>
              <a:buClr>
                <a:schemeClr val="dk1"/>
              </a:buClr>
              <a:buSzPts val="1100"/>
            </a:pPr>
            <a:r>
              <a:rPr lang="en-US" sz="1333">
                <a:solidFill>
                  <a:schemeClr val="dk1"/>
                </a:solidFill>
                <a:latin typeface="Helvetica Neue"/>
                <a:ea typeface="Helvetica Neue"/>
                <a:cs typeface="Helvetica Neue"/>
                <a:sym typeface="Helvetica Neue"/>
              </a:rPr>
              <a:t>Credit: AAS</a:t>
            </a:r>
            <a:endParaRPr sz="1600">
              <a:solidFill>
                <a:srgbClr val="000000"/>
              </a:solidFill>
              <a:latin typeface="Arial"/>
              <a:ea typeface="Arial"/>
              <a:cs typeface="Arial"/>
              <a:sym typeface="Arial"/>
            </a:endParaRPr>
          </a:p>
        </p:txBody>
      </p:sp>
      <p:sp>
        <p:nvSpPr>
          <p:cNvPr id="256" name="Google Shape;256;g257bf51ab9b_0_144"/>
          <p:cNvSpPr txBox="1"/>
          <p:nvPr/>
        </p:nvSpPr>
        <p:spPr>
          <a:xfrm>
            <a:off x="6200917" y="6085067"/>
            <a:ext cx="2701600" cy="451302"/>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rgbClr val="000000"/>
              </a:buClr>
              <a:buSzPts val="1000"/>
            </a:pPr>
            <a:r>
              <a:rPr lang="en-US" sz="1333">
                <a:solidFill>
                  <a:schemeClr val="dk1"/>
                </a:solidFill>
                <a:latin typeface="Helvetica Neue"/>
                <a:ea typeface="Helvetica Neue"/>
                <a:cs typeface="Helvetica Neue"/>
                <a:sym typeface="Helvetica Neue"/>
              </a:rPr>
              <a:t>Credit: NASA/Joy Ng</a:t>
            </a:r>
            <a:endParaRPr sz="1333">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890A-93F0-B502-0DF9-A899ED2A877D}"/>
              </a:ext>
            </a:extLst>
          </p:cNvPr>
          <p:cNvSpPr>
            <a:spLocks noGrp="1"/>
          </p:cNvSpPr>
          <p:nvPr>
            <p:ph type="title"/>
          </p:nvPr>
        </p:nvSpPr>
        <p:spPr/>
        <p:txBody>
          <a:bodyPr/>
          <a:lstStyle/>
          <a:p>
            <a:r>
              <a:rPr lang="en-US" dirty="0"/>
              <a:t>Solar Safety Glasses</a:t>
            </a:r>
          </a:p>
        </p:txBody>
      </p:sp>
      <p:sp>
        <p:nvSpPr>
          <p:cNvPr id="5" name="TextBox 4">
            <a:extLst>
              <a:ext uri="{FF2B5EF4-FFF2-40B4-BE49-F238E27FC236}">
                <a16:creationId xmlns:a16="http://schemas.microsoft.com/office/drawing/2014/main" id="{1A094554-58C7-33EC-BD55-81CF101412A3}"/>
              </a:ext>
            </a:extLst>
          </p:cNvPr>
          <p:cNvSpPr txBox="1"/>
          <p:nvPr/>
        </p:nvSpPr>
        <p:spPr>
          <a:xfrm>
            <a:off x="1676400" y="1600200"/>
            <a:ext cx="8839200" cy="3785652"/>
          </a:xfrm>
          <a:prstGeom prst="rect">
            <a:avLst/>
          </a:prstGeom>
          <a:noFill/>
        </p:spPr>
        <p:txBody>
          <a:bodyPr wrap="square">
            <a:spAutoFit/>
          </a:bodyPr>
          <a:lstStyle/>
          <a:p>
            <a:pPr algn="ctr" fontAlgn="base"/>
            <a:r>
              <a:rPr lang="en-US" sz="2000" dirty="0">
                <a:solidFill>
                  <a:srgbClr val="555251"/>
                </a:solidFill>
                <a:latin typeface="Athletics Light"/>
              </a:rPr>
              <a:t>Never use eclipse glasses that aren’t fully certified. Our Eclipse Shades® are "CE" Certified, meeting standards for transmission for scale 12-16 of EN 169/1992 for safe solar viewing. They’re also certified to meet ISO standard 12312-2:2015. They also meet the 2012 Transmission Requirements of EN 1836:2005 and AS/NZS 1338.1:1992 for eclipse filters (Queensland Directive). </a:t>
            </a:r>
          </a:p>
          <a:p>
            <a:pPr algn="ctr" fontAlgn="base"/>
            <a:endParaRPr lang="en-US" sz="2000" dirty="0">
              <a:solidFill>
                <a:srgbClr val="555251"/>
              </a:solidFill>
              <a:latin typeface="Athletics Light"/>
            </a:endParaRPr>
          </a:p>
          <a:p>
            <a:pPr algn="ctr" fontAlgn="base"/>
            <a:r>
              <a:rPr lang="en-US" sz="2000" dirty="0">
                <a:solidFill>
                  <a:srgbClr val="555251"/>
                </a:solidFill>
                <a:latin typeface="Athletics Light"/>
              </a:rPr>
              <a:t>Made in the USA and trusted by NASA and AAS, our eclipse safety glasses and viewers have scratch-resistant lenses with optical density 5+ to ensure complete protection from solar radiation. Our “Silver/Black Polymer” blocks out 99.999% of intense visible light and 100% of ultraviolet light. Besides being the safest option, our solar eclipse eye protection products feature filters that produce a vivid, orange imagery of the sun, as well as sharper details.</a:t>
            </a:r>
          </a:p>
        </p:txBody>
      </p:sp>
      <p:pic>
        <p:nvPicPr>
          <p:cNvPr id="2052" name="Picture 4">
            <a:extLst>
              <a:ext uri="{FF2B5EF4-FFF2-40B4-BE49-F238E27FC236}">
                <a16:creationId xmlns:a16="http://schemas.microsoft.com/office/drawing/2014/main" id="{62B4B88F-01D1-A3C4-5C62-852E9A7C8EE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4000" y="5583654"/>
            <a:ext cx="9144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474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3BD0-AE6C-BDCA-2C94-193ED98F91D3}"/>
              </a:ext>
            </a:extLst>
          </p:cNvPr>
          <p:cNvSpPr>
            <a:spLocks noGrp="1"/>
          </p:cNvSpPr>
          <p:nvPr>
            <p:ph type="title"/>
          </p:nvPr>
        </p:nvSpPr>
        <p:spPr/>
        <p:txBody>
          <a:bodyPr/>
          <a:lstStyle/>
          <a:p>
            <a:endParaRPr lang="en-US"/>
          </a:p>
        </p:txBody>
      </p:sp>
      <p:pic>
        <p:nvPicPr>
          <p:cNvPr id="8" name="14394_Instructions_4k">
            <a:hlinkClick r:id="" action="ppaction://media"/>
            <a:extLst>
              <a:ext uri="{FF2B5EF4-FFF2-40B4-BE49-F238E27FC236}">
                <a16:creationId xmlns:a16="http://schemas.microsoft.com/office/drawing/2014/main" id="{C17585E6-321B-C4FB-2E32-FA5A3B4EBA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4781" y="274638"/>
            <a:ext cx="11422437" cy="6425685"/>
          </a:xfrm>
        </p:spPr>
      </p:pic>
    </p:spTree>
    <p:extLst>
      <p:ext uri="{BB962C8B-B14F-4D97-AF65-F5344CB8AC3E}">
        <p14:creationId xmlns:p14="http://schemas.microsoft.com/office/powerpoint/2010/main" val="358836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381000" y="228601"/>
            <a:ext cx="7627954" cy="678617"/>
          </a:xfrm>
          <a:prstGeom prst="rect">
            <a:avLst/>
          </a:prstGeom>
          <a:noFill/>
          <a:ln>
            <a:noFill/>
          </a:ln>
        </p:spPr>
        <p:txBody>
          <a:bodyPr spcFirstLastPara="1" vert="horz" wrap="square" lIns="68569" tIns="34275" rIns="68569" bIns="34275" numCol="1" anchor="ctr" anchorCtr="0" compatLnSpc="1">
            <a:prstTxWarp prst="textNoShape">
              <a:avLst/>
            </a:prstTxWarp>
            <a:spAutoFit/>
          </a:bodyPr>
          <a:lstStyle/>
          <a:p>
            <a:pPr algn="l">
              <a:lnSpc>
                <a:spcPct val="90000"/>
              </a:lnSpc>
              <a:spcBef>
                <a:spcPts val="0"/>
              </a:spcBef>
              <a:spcAft>
                <a:spcPts val="0"/>
              </a:spcAft>
              <a:buClr>
                <a:schemeClr val="lt1"/>
              </a:buClr>
              <a:buSzPts val="4000"/>
            </a:pPr>
            <a:r>
              <a:rPr lang="en-US" dirty="0">
                <a:latin typeface="Arial"/>
                <a:ea typeface="Arial"/>
                <a:cs typeface="Arial"/>
                <a:sym typeface="Arial"/>
              </a:rPr>
              <a:t>NASA Unique Map </a:t>
            </a:r>
            <a:endParaRPr dirty="0"/>
          </a:p>
        </p:txBody>
      </p:sp>
      <p:sp>
        <p:nvSpPr>
          <p:cNvPr id="54" name="Google Shape;54;p8"/>
          <p:cNvSpPr txBox="1">
            <a:spLocks noGrp="1"/>
          </p:cNvSpPr>
          <p:nvPr>
            <p:ph type="sldNum" idx="12"/>
          </p:nvPr>
        </p:nvSpPr>
        <p:spPr>
          <a:xfrm>
            <a:off x="8540489" y="5674005"/>
            <a:ext cx="2057400" cy="273844"/>
          </a:xfrm>
          <a:prstGeom prst="rect">
            <a:avLst/>
          </a:prstGeom>
          <a:noFill/>
          <a:ln>
            <a:noFill/>
          </a:ln>
        </p:spPr>
        <p:txBody>
          <a:bodyPr spcFirstLastPara="1" vert="horz" wrap="square" lIns="68569" tIns="34275" rIns="68569" bIns="34275" rtlCol="0" anchor="ctr" anchorCtr="0">
            <a:noAutofit/>
          </a:bodyPr>
          <a:lstStyle/>
          <a:p>
            <a:pPr>
              <a:spcBef>
                <a:spcPts val="0"/>
              </a:spcBef>
              <a:spcAft>
                <a:spcPts val="0"/>
              </a:spcAft>
            </a:pPr>
            <a:fld id="{00000000-1234-1234-1234-123412341234}" type="slidenum">
              <a:rPr lang="en-US"/>
              <a:pPr>
                <a:spcBef>
                  <a:spcPts val="0"/>
                </a:spcBef>
                <a:spcAft>
                  <a:spcPts val="0"/>
                </a:spcAft>
              </a:pPr>
              <a:t>43</a:t>
            </a:fld>
            <a:endParaRPr/>
          </a:p>
        </p:txBody>
      </p:sp>
      <p:sp>
        <p:nvSpPr>
          <p:cNvPr id="55" name="Google Shape;55;p8"/>
          <p:cNvSpPr txBox="1"/>
          <p:nvPr/>
        </p:nvSpPr>
        <p:spPr>
          <a:xfrm>
            <a:off x="5638800" y="2898086"/>
            <a:ext cx="1053791" cy="530884"/>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3000" b="1">
                <a:solidFill>
                  <a:schemeClr val="dk1"/>
                </a:solidFill>
                <a:latin typeface="Calibri"/>
                <a:ea typeface="Calibri"/>
                <a:cs typeface="Calibri"/>
                <a:sym typeface="Calibri"/>
              </a:rPr>
              <a:t>2017</a:t>
            </a:r>
            <a:endParaRPr sz="2400"/>
          </a:p>
        </p:txBody>
      </p:sp>
      <p:pic>
        <p:nvPicPr>
          <p:cNvPr id="5122" name="Picture 2" descr="Illustrated map of the United States shows the paths of two eclipses in 2024. Both cross the same spot in Texas, near San Antonio.">
            <a:extLst>
              <a:ext uri="{FF2B5EF4-FFF2-40B4-BE49-F238E27FC236}">
                <a16:creationId xmlns:a16="http://schemas.microsoft.com/office/drawing/2014/main" id="{A8D51D50-1C2A-A4CE-0DFD-161CAA3A8D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695" y="8001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4;p32">
            <a:extLst>
              <a:ext uri="{FF2B5EF4-FFF2-40B4-BE49-F238E27FC236}">
                <a16:creationId xmlns:a16="http://schemas.microsoft.com/office/drawing/2014/main" id="{B3657024-EC5D-6F88-BADB-59872AB94FB7}"/>
              </a:ext>
            </a:extLst>
          </p:cNvPr>
          <p:cNvSpPr txBox="1">
            <a:spLocks/>
          </p:cNvSpPr>
          <p:nvPr/>
        </p:nvSpPr>
        <p:spPr>
          <a:xfrm>
            <a:off x="6635135" y="190453"/>
            <a:ext cx="4185265" cy="763600"/>
          </a:xfrm>
          <a:prstGeom prst="rect">
            <a:avLst/>
          </a:prstGeom>
          <a:ln w="12700">
            <a:miter lim="400000"/>
          </a:ln>
          <a:extLst>
            <a:ext uri="{C572A759-6A51-4108-AA02-DFA0A04FC94B}">
              <ma14:wrappingTextBoxFlag xmlns:ma14="http://schemas.microsoft.com/office/mac/drawingml/2011/main" xmlns="" val="1"/>
            </a:ext>
          </a:extLst>
        </p:spPr>
        <p:txBody>
          <a:bodyPr spcFirstLastPara="1" wrap="square" lIns="45700" tIns="45700" rIns="45700" bIns="45700" anchor="ctr" anchorCtr="0">
            <a:no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PUNCH Team Cards at NASA Booth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Inspired by Girl Scout 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Valuable for </a:t>
            </a:r>
            <a:r>
              <a:rPr kumimoji="0" lang="en-US" sz="2200" b="1" i="1" u="none" strike="noStrike" kern="0" cap="none" spc="0" normalizeH="0" baseline="0" noProof="0" dirty="0">
                <a:ln>
                  <a:noFill/>
                </a:ln>
                <a:solidFill>
                  <a:srgbClr val="134F5C"/>
                </a:solidFill>
                <a:effectLst/>
                <a:uLnTx/>
                <a:uFillTx/>
                <a:latin typeface="Calibri"/>
                <a:ea typeface="Calibri"/>
                <a:cs typeface="Calibri"/>
                <a:sym typeface="Calibri"/>
              </a:rPr>
              <a:t>all</a:t>
            </a: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 learners</a:t>
            </a:r>
          </a:p>
        </p:txBody>
      </p:sp>
      <p:pic>
        <p:nvPicPr>
          <p:cNvPr id="10" name="Google Shape;311;p46">
            <a:extLst>
              <a:ext uri="{FF2B5EF4-FFF2-40B4-BE49-F238E27FC236}">
                <a16:creationId xmlns:a16="http://schemas.microsoft.com/office/drawing/2014/main" id="{271960D1-EA28-A5F5-2BA5-26EB6E47B7F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 y="0"/>
            <a:ext cx="6551231" cy="1081200"/>
          </a:xfrm>
          <a:prstGeom prst="rect">
            <a:avLst/>
          </a:prstGeom>
          <a:noFill/>
          <a:ln>
            <a:noFill/>
          </a:ln>
        </p:spPr>
      </p:pic>
      <p:grpSp>
        <p:nvGrpSpPr>
          <p:cNvPr id="11" name="Group 10">
            <a:extLst>
              <a:ext uri="{FF2B5EF4-FFF2-40B4-BE49-F238E27FC236}">
                <a16:creationId xmlns:a16="http://schemas.microsoft.com/office/drawing/2014/main" id="{582B6A9E-C2B5-D9E9-108A-88712CD488C0}"/>
              </a:ext>
            </a:extLst>
          </p:cNvPr>
          <p:cNvGrpSpPr/>
          <p:nvPr/>
        </p:nvGrpSpPr>
        <p:grpSpPr>
          <a:xfrm>
            <a:off x="131723" y="6561046"/>
            <a:ext cx="11791703" cy="309094"/>
            <a:chOff x="59638" y="6522489"/>
            <a:chExt cx="11791703" cy="309094"/>
          </a:xfrm>
          <a:noFill/>
        </p:grpSpPr>
        <p:sp>
          <p:nvSpPr>
            <p:cNvPr id="12" name="TextBox 11">
              <a:extLst>
                <a:ext uri="{FF2B5EF4-FFF2-40B4-BE49-F238E27FC236}">
                  <a16:creationId xmlns:a16="http://schemas.microsoft.com/office/drawing/2014/main" id="{5DC049CB-2222-9EBF-8507-A404D9ACDB60}"/>
                </a:ext>
              </a:extLst>
            </p:cNvPr>
            <p:cNvSpPr txBox="1"/>
            <p:nvPr/>
          </p:nvSpPr>
          <p:spPr>
            <a:xfrm>
              <a:off x="59638" y="6554586"/>
              <a:ext cx="5967938"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PUNCH Outreach:  “No Target Audiences” for AGU Session ED12A (07)</a:t>
              </a:r>
            </a:p>
          </p:txBody>
        </p:sp>
        <p:sp>
          <p:nvSpPr>
            <p:cNvPr id="13" name="TextBox 12">
              <a:extLst>
                <a:ext uri="{FF2B5EF4-FFF2-40B4-BE49-F238E27FC236}">
                  <a16:creationId xmlns:a16="http://schemas.microsoft.com/office/drawing/2014/main" id="{2B77DC8F-3682-A580-4E19-EF5A38AB47F1}"/>
                </a:ext>
              </a:extLst>
            </p:cNvPr>
            <p:cNvSpPr txBox="1"/>
            <p:nvPr/>
          </p:nvSpPr>
          <p:spPr>
            <a:xfrm>
              <a:off x="4754951" y="6549122"/>
              <a:ext cx="2537928"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Morrow, Aubele, Aragon</a:t>
              </a:r>
            </a:p>
          </p:txBody>
        </p:sp>
        <p:sp>
          <p:nvSpPr>
            <p:cNvPr id="20" name="TextBox 19">
              <a:extLst>
                <a:ext uri="{FF2B5EF4-FFF2-40B4-BE49-F238E27FC236}">
                  <a16:creationId xmlns:a16="http://schemas.microsoft.com/office/drawing/2014/main" id="{36B43884-D7F3-A2B4-F922-3B86A7B98C3B}"/>
                </a:ext>
              </a:extLst>
            </p:cNvPr>
            <p:cNvSpPr txBox="1"/>
            <p:nvPr/>
          </p:nvSpPr>
          <p:spPr>
            <a:xfrm>
              <a:off x="8024285" y="6548455"/>
              <a:ext cx="3375301"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11 Dec 2023             cherilynn.morrow@gmail.com</a:t>
              </a:r>
            </a:p>
          </p:txBody>
        </p:sp>
        <p:sp>
          <p:nvSpPr>
            <p:cNvPr id="22" name="TextBox 3">
              <a:extLst>
                <a:ext uri="{FF2B5EF4-FFF2-40B4-BE49-F238E27FC236}">
                  <a16:creationId xmlns:a16="http://schemas.microsoft.com/office/drawing/2014/main" id="{352E620A-BBD0-374B-EDEF-A8B49E82535E}"/>
                </a:ext>
              </a:extLst>
            </p:cNvPr>
            <p:cNvSpPr txBox="1">
              <a:spLocks/>
            </p:cNvSpPr>
            <p:nvPr/>
          </p:nvSpPr>
          <p:spPr>
            <a:xfrm>
              <a:off x="11399586" y="6522489"/>
              <a:ext cx="451755" cy="276997"/>
            </a:xfrm>
            <a:prstGeom prst="rect">
              <a:avLst/>
            </a:prstGeom>
            <a:grpFill/>
            <a:extLst>
              <a:ext uri="{C572A759-6A51-4108-AA02-DFA0A04FC94B}">
                <ma14:wrappingTextBoxFlag xmlns=""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a:ln>
                    <a:noFill/>
                  </a:ln>
                  <a:solidFill>
                    <a:srgbClr val="DADADA">
                      <a:lumMod val="10000"/>
                    </a:srgbClr>
                  </a:solidFill>
                  <a:effectLst/>
                  <a:uLnTx/>
                  <a:uFillTx/>
                  <a:latin typeface="Calibri"/>
                  <a:ea typeface="+mn-ea"/>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44</a:t>
              </a:fld>
              <a:endParaRPr kumimoji="0" lang="en-US" sz="1400" b="0" i="0" u="none" strike="noStrike" kern="0" cap="none" spc="0" normalizeH="0" baseline="0" noProof="0" dirty="0">
                <a:ln>
                  <a:noFill/>
                </a:ln>
                <a:solidFill>
                  <a:srgbClr val="DADADA">
                    <a:lumMod val="10000"/>
                  </a:srgbClr>
                </a:solidFill>
                <a:effectLst/>
                <a:uLnTx/>
                <a:uFillTx/>
                <a:latin typeface="Calibri"/>
                <a:ea typeface="+mn-ea"/>
                <a:cs typeface="Calibri"/>
                <a:sym typeface="Calibri"/>
              </a:endParaRPr>
            </a:p>
          </p:txBody>
        </p:sp>
      </p:grpSp>
      <p:grpSp>
        <p:nvGrpSpPr>
          <p:cNvPr id="2" name="Group 1">
            <a:extLst>
              <a:ext uri="{FF2B5EF4-FFF2-40B4-BE49-F238E27FC236}">
                <a16:creationId xmlns:a16="http://schemas.microsoft.com/office/drawing/2014/main" id="{B735EBDC-2363-A8B3-7091-43C786DB4453}"/>
              </a:ext>
            </a:extLst>
          </p:cNvPr>
          <p:cNvGrpSpPr>
            <a:grpSpLocks noChangeAspect="1"/>
          </p:cNvGrpSpPr>
          <p:nvPr/>
        </p:nvGrpSpPr>
        <p:grpSpPr>
          <a:xfrm>
            <a:off x="4416260" y="1136865"/>
            <a:ext cx="7360220" cy="5108242"/>
            <a:chOff x="11098243" y="20154419"/>
            <a:chExt cx="8007778" cy="5532590"/>
          </a:xfrm>
        </p:grpSpPr>
        <p:pic>
          <p:nvPicPr>
            <p:cNvPr id="3" name="Picture 2">
              <a:extLst>
                <a:ext uri="{FF2B5EF4-FFF2-40B4-BE49-F238E27FC236}">
                  <a16:creationId xmlns:a16="http://schemas.microsoft.com/office/drawing/2014/main" id="{7FC0ECCF-03A6-85D2-109E-E794AB961A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0969" y="20154419"/>
              <a:ext cx="4024511" cy="3679377"/>
            </a:xfrm>
            <a:prstGeom prst="rect">
              <a:avLst/>
            </a:prstGeom>
          </p:spPr>
        </p:pic>
        <p:pic>
          <p:nvPicPr>
            <p:cNvPr id="4" name="Picture 3">
              <a:extLst>
                <a:ext uri="{FF2B5EF4-FFF2-40B4-BE49-F238E27FC236}">
                  <a16:creationId xmlns:a16="http://schemas.microsoft.com/office/drawing/2014/main" id="{6F4B9039-F2DC-C091-3A0D-D1F4146371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81510" y="20154419"/>
              <a:ext cx="4024511" cy="3682720"/>
            </a:xfrm>
            <a:prstGeom prst="rect">
              <a:avLst/>
            </a:prstGeom>
          </p:spPr>
        </p:pic>
        <p:pic>
          <p:nvPicPr>
            <p:cNvPr id="6" name="Picture 5">
              <a:extLst>
                <a:ext uri="{FF2B5EF4-FFF2-40B4-BE49-F238E27FC236}">
                  <a16:creationId xmlns:a16="http://schemas.microsoft.com/office/drawing/2014/main" id="{7B473DCC-1A34-2B51-6004-F6A20B1D3C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075641" y="23822030"/>
              <a:ext cx="4030380" cy="1862069"/>
            </a:xfrm>
            <a:prstGeom prst="rect">
              <a:avLst/>
            </a:prstGeom>
          </p:spPr>
        </p:pic>
        <p:pic>
          <p:nvPicPr>
            <p:cNvPr id="7" name="Picture 6">
              <a:extLst>
                <a:ext uri="{FF2B5EF4-FFF2-40B4-BE49-F238E27FC236}">
                  <a16:creationId xmlns:a16="http://schemas.microsoft.com/office/drawing/2014/main" id="{EC08FDE8-A269-6878-D150-190B05E1DD1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98243" y="23812436"/>
              <a:ext cx="4030380" cy="1874573"/>
            </a:xfrm>
            <a:prstGeom prst="rect">
              <a:avLst/>
            </a:prstGeom>
          </p:spPr>
        </p:pic>
      </p:grpSp>
      <p:pic>
        <p:nvPicPr>
          <p:cNvPr id="8" name="Google Shape;277;p43">
            <a:extLst>
              <a:ext uri="{FF2B5EF4-FFF2-40B4-BE49-F238E27FC236}">
                <a16:creationId xmlns:a16="http://schemas.microsoft.com/office/drawing/2014/main" id="{20308BD2-7732-EF01-1700-72BB271AC8DE}"/>
              </a:ext>
            </a:extLst>
          </p:cNvPr>
          <p:cNvPicPr preferRelativeResize="0">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11186125" y="122999"/>
            <a:ext cx="920128" cy="916626"/>
          </a:xfrm>
          <a:prstGeom prst="rect">
            <a:avLst/>
          </a:prstGeom>
          <a:noFill/>
          <a:ln>
            <a:noFill/>
          </a:ln>
        </p:spPr>
      </p:pic>
      <p:pic>
        <p:nvPicPr>
          <p:cNvPr id="9" name="Picture 8">
            <a:extLst>
              <a:ext uri="{FF2B5EF4-FFF2-40B4-BE49-F238E27FC236}">
                <a16:creationId xmlns:a16="http://schemas.microsoft.com/office/drawing/2014/main" id="{FB19E882-BEB8-0EF9-BD15-84C26ACF53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5520" y="1136865"/>
            <a:ext cx="3624827" cy="5116482"/>
          </a:xfrm>
          <a:prstGeom prst="rect">
            <a:avLst/>
          </a:prstGeom>
        </p:spPr>
      </p:pic>
      <p:sp>
        <p:nvSpPr>
          <p:cNvPr id="15" name="Google Shape;194;p32">
            <a:extLst>
              <a:ext uri="{FF2B5EF4-FFF2-40B4-BE49-F238E27FC236}">
                <a16:creationId xmlns:a16="http://schemas.microsoft.com/office/drawing/2014/main" id="{CDCFC8B6-3DF4-05FD-1142-169D60E7C5DA}"/>
              </a:ext>
            </a:extLst>
          </p:cNvPr>
          <p:cNvSpPr txBox="1">
            <a:spLocks/>
          </p:cNvSpPr>
          <p:nvPr/>
        </p:nvSpPr>
        <p:spPr>
          <a:xfrm>
            <a:off x="6096000" y="6041445"/>
            <a:ext cx="4542229" cy="763600"/>
          </a:xfrm>
          <a:prstGeom prst="rect">
            <a:avLst/>
          </a:prstGeom>
          <a:ln w="12700">
            <a:miter lim="400000"/>
          </a:ln>
          <a:extLst>
            <a:ext uri="{C572A759-6A51-4108-AA02-DFA0A04FC94B}">
              <ma14:wrappingTextBoxFlag xmlns:ma14="http://schemas.microsoft.com/office/mac/drawingml/2011/main" xmlns="" val="1"/>
            </a:ext>
          </a:extLst>
        </p:spPr>
        <p:txBody>
          <a:bodyPr spcFirstLastPara="1" wrap="square" lIns="45700" tIns="45700" rIns="45700" bIns="45700" anchor="ctr" anchorCtr="0">
            <a:no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NASA Space Science is for Everyone!</a:t>
            </a:r>
          </a:p>
        </p:txBody>
      </p:sp>
    </p:spTree>
    <p:extLst>
      <p:ext uri="{BB962C8B-B14F-4D97-AF65-F5344CB8AC3E}">
        <p14:creationId xmlns:p14="http://schemas.microsoft.com/office/powerpoint/2010/main" val="1797736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4;p32">
            <a:extLst>
              <a:ext uri="{FF2B5EF4-FFF2-40B4-BE49-F238E27FC236}">
                <a16:creationId xmlns:a16="http://schemas.microsoft.com/office/drawing/2014/main" id="{B3657024-EC5D-6F88-BADB-59872AB94FB7}"/>
              </a:ext>
            </a:extLst>
          </p:cNvPr>
          <p:cNvSpPr txBox="1">
            <a:spLocks/>
          </p:cNvSpPr>
          <p:nvPr/>
        </p:nvSpPr>
        <p:spPr>
          <a:xfrm>
            <a:off x="6523376" y="164574"/>
            <a:ext cx="4662750" cy="763600"/>
          </a:xfrm>
          <a:prstGeom prst="rect">
            <a:avLst/>
          </a:prstGeom>
          <a:ln w="12700">
            <a:miter lim="400000"/>
          </a:ln>
          <a:extLst>
            <a:ext uri="{C572A759-6A51-4108-AA02-DFA0A04FC94B}">
              <ma14:wrappingTextBoxFlag xmlns="" xmlns:ma14="http://schemas.microsoft.com/office/mac/drawingml/2011/main" val="1"/>
            </a:ext>
          </a:extLst>
        </p:spPr>
        <p:txBody>
          <a:bodyPr spcFirstLastPara="1" wrap="square" lIns="45700" tIns="45700" rIns="45700" bIns="45700" anchor="ctr" anchorCtr="0">
            <a:no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PUNCH Team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Mission Scientist Nicki Viall</a:t>
            </a:r>
          </a:p>
        </p:txBody>
      </p:sp>
      <p:pic>
        <p:nvPicPr>
          <p:cNvPr id="10" name="Google Shape;311;p46">
            <a:extLst>
              <a:ext uri="{FF2B5EF4-FFF2-40B4-BE49-F238E27FC236}">
                <a16:creationId xmlns:a16="http://schemas.microsoft.com/office/drawing/2014/main" id="{271960D1-EA28-A5F5-2BA5-26EB6E47B7F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 y="0"/>
            <a:ext cx="6551231" cy="1081200"/>
          </a:xfrm>
          <a:prstGeom prst="rect">
            <a:avLst/>
          </a:prstGeom>
          <a:noFill/>
          <a:ln>
            <a:noFill/>
          </a:ln>
        </p:spPr>
      </p:pic>
      <p:grpSp>
        <p:nvGrpSpPr>
          <p:cNvPr id="11" name="Group 10">
            <a:extLst>
              <a:ext uri="{FF2B5EF4-FFF2-40B4-BE49-F238E27FC236}">
                <a16:creationId xmlns:a16="http://schemas.microsoft.com/office/drawing/2014/main" id="{582B6A9E-C2B5-D9E9-108A-88712CD488C0}"/>
              </a:ext>
            </a:extLst>
          </p:cNvPr>
          <p:cNvGrpSpPr/>
          <p:nvPr/>
        </p:nvGrpSpPr>
        <p:grpSpPr>
          <a:xfrm>
            <a:off x="131723" y="6561046"/>
            <a:ext cx="11791703" cy="309094"/>
            <a:chOff x="59638" y="6522489"/>
            <a:chExt cx="11791703" cy="309094"/>
          </a:xfrm>
          <a:noFill/>
        </p:grpSpPr>
        <p:sp>
          <p:nvSpPr>
            <p:cNvPr id="12" name="TextBox 11">
              <a:extLst>
                <a:ext uri="{FF2B5EF4-FFF2-40B4-BE49-F238E27FC236}">
                  <a16:creationId xmlns:a16="http://schemas.microsoft.com/office/drawing/2014/main" id="{5DC049CB-2222-9EBF-8507-A404D9ACDB60}"/>
                </a:ext>
              </a:extLst>
            </p:cNvPr>
            <p:cNvSpPr txBox="1"/>
            <p:nvPr/>
          </p:nvSpPr>
          <p:spPr>
            <a:xfrm>
              <a:off x="59638" y="6554586"/>
              <a:ext cx="5967938"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PUNCH Outreach:  “No Target Audiences” for AGU Session ED12A (07)</a:t>
              </a:r>
            </a:p>
          </p:txBody>
        </p:sp>
        <p:sp>
          <p:nvSpPr>
            <p:cNvPr id="13" name="TextBox 12">
              <a:extLst>
                <a:ext uri="{FF2B5EF4-FFF2-40B4-BE49-F238E27FC236}">
                  <a16:creationId xmlns:a16="http://schemas.microsoft.com/office/drawing/2014/main" id="{2B77DC8F-3682-A580-4E19-EF5A38AB47F1}"/>
                </a:ext>
              </a:extLst>
            </p:cNvPr>
            <p:cNvSpPr txBox="1"/>
            <p:nvPr/>
          </p:nvSpPr>
          <p:spPr>
            <a:xfrm>
              <a:off x="4754951" y="6531366"/>
              <a:ext cx="2537928"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Morrow, Aubele, Aragon</a:t>
              </a:r>
            </a:p>
          </p:txBody>
        </p:sp>
        <p:sp>
          <p:nvSpPr>
            <p:cNvPr id="20" name="TextBox 19">
              <a:extLst>
                <a:ext uri="{FF2B5EF4-FFF2-40B4-BE49-F238E27FC236}">
                  <a16:creationId xmlns:a16="http://schemas.microsoft.com/office/drawing/2014/main" id="{36B43884-D7F3-A2B4-F922-3B86A7B98C3B}"/>
                </a:ext>
              </a:extLst>
            </p:cNvPr>
            <p:cNvSpPr txBox="1"/>
            <p:nvPr/>
          </p:nvSpPr>
          <p:spPr>
            <a:xfrm>
              <a:off x="8024285" y="6548455"/>
              <a:ext cx="3375301"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11 Dec 2023             cherilynn.morrow@gmail.com</a:t>
              </a:r>
            </a:p>
          </p:txBody>
        </p:sp>
        <p:sp>
          <p:nvSpPr>
            <p:cNvPr id="22" name="TextBox 3">
              <a:extLst>
                <a:ext uri="{FF2B5EF4-FFF2-40B4-BE49-F238E27FC236}">
                  <a16:creationId xmlns:a16="http://schemas.microsoft.com/office/drawing/2014/main" id="{352E620A-BBD0-374B-EDEF-A8B49E82535E}"/>
                </a:ext>
              </a:extLst>
            </p:cNvPr>
            <p:cNvSpPr txBox="1">
              <a:spLocks/>
            </p:cNvSpPr>
            <p:nvPr/>
          </p:nvSpPr>
          <p:spPr>
            <a:xfrm>
              <a:off x="11399586" y="6522489"/>
              <a:ext cx="451755" cy="276997"/>
            </a:xfrm>
            <a:prstGeom prst="rect">
              <a:avLst/>
            </a:prstGeom>
            <a:grpFill/>
            <a:extLst>
              <a:ext uri="{C572A759-6A51-4108-AA02-DFA0A04FC94B}">
                <ma14:wrappingTextBoxFlag xmlns:ma14="http://schemas.microsoft.com/office/mac/drawingml/2011/main"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a:ln>
                    <a:noFill/>
                  </a:ln>
                  <a:solidFill>
                    <a:srgbClr val="DADADA">
                      <a:lumMod val="10000"/>
                    </a:srgbClr>
                  </a:solidFill>
                  <a:effectLst/>
                  <a:uLnTx/>
                  <a:uFillTx/>
                  <a:latin typeface="Calibri"/>
                  <a:ea typeface="+mn-ea"/>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45</a:t>
              </a:fld>
              <a:endParaRPr kumimoji="0" lang="en-US" sz="1400" b="0" i="0" u="none" strike="noStrike" kern="0" cap="none" spc="0" normalizeH="0" baseline="0" noProof="0" dirty="0">
                <a:ln>
                  <a:noFill/>
                </a:ln>
                <a:solidFill>
                  <a:srgbClr val="DADADA">
                    <a:lumMod val="10000"/>
                  </a:srgbClr>
                </a:solidFill>
                <a:effectLst/>
                <a:uLnTx/>
                <a:uFillTx/>
                <a:latin typeface="Calibri"/>
                <a:ea typeface="+mn-ea"/>
                <a:cs typeface="Calibri"/>
                <a:sym typeface="Calibri"/>
              </a:endParaRPr>
            </a:p>
          </p:txBody>
        </p:sp>
      </p:grpSp>
      <p:pic>
        <p:nvPicPr>
          <p:cNvPr id="2" name="Google Shape;277;p43">
            <a:extLst>
              <a:ext uri="{FF2B5EF4-FFF2-40B4-BE49-F238E27FC236}">
                <a16:creationId xmlns:a16="http://schemas.microsoft.com/office/drawing/2014/main" id="{16FA17F2-597E-4C10-E4FE-96BC30BA8B8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843080" y="164574"/>
            <a:ext cx="1143285" cy="1138934"/>
          </a:xfrm>
          <a:prstGeom prst="rect">
            <a:avLst/>
          </a:prstGeom>
          <a:noFill/>
          <a:ln>
            <a:noFill/>
          </a:ln>
        </p:spPr>
      </p:pic>
      <p:pic>
        <p:nvPicPr>
          <p:cNvPr id="7" name="Picture 6">
            <a:extLst>
              <a:ext uri="{FF2B5EF4-FFF2-40B4-BE49-F238E27FC236}">
                <a16:creationId xmlns:a16="http://schemas.microsoft.com/office/drawing/2014/main" id="{B5F49772-3DDF-2DFA-9152-64D8720160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10008" y="1211784"/>
            <a:ext cx="3775588" cy="5250774"/>
          </a:xfrm>
          <a:prstGeom prst="rect">
            <a:avLst/>
          </a:prstGeom>
        </p:spPr>
      </p:pic>
      <p:pic>
        <p:nvPicPr>
          <p:cNvPr id="9" name="Picture 8">
            <a:extLst>
              <a:ext uri="{FF2B5EF4-FFF2-40B4-BE49-F238E27FC236}">
                <a16:creationId xmlns:a16="http://schemas.microsoft.com/office/drawing/2014/main" id="{D2D51066-2EC6-C159-E073-3620E4E111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16732" y="1211784"/>
            <a:ext cx="3775588" cy="5250774"/>
          </a:xfrm>
          <a:prstGeom prst="rect">
            <a:avLst/>
          </a:prstGeom>
        </p:spPr>
      </p:pic>
    </p:spTree>
    <p:extLst>
      <p:ext uri="{BB962C8B-B14F-4D97-AF65-F5344CB8AC3E}">
        <p14:creationId xmlns:p14="http://schemas.microsoft.com/office/powerpoint/2010/main" val="869977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4;p32">
            <a:extLst>
              <a:ext uri="{FF2B5EF4-FFF2-40B4-BE49-F238E27FC236}">
                <a16:creationId xmlns:a16="http://schemas.microsoft.com/office/drawing/2014/main" id="{B3657024-EC5D-6F88-BADB-59872AB94FB7}"/>
              </a:ext>
            </a:extLst>
          </p:cNvPr>
          <p:cNvSpPr txBox="1">
            <a:spLocks/>
          </p:cNvSpPr>
          <p:nvPr/>
        </p:nvSpPr>
        <p:spPr>
          <a:xfrm>
            <a:off x="6523376" y="164574"/>
            <a:ext cx="4662750" cy="763600"/>
          </a:xfrm>
          <a:prstGeom prst="rect">
            <a:avLst/>
          </a:prstGeom>
          <a:ln w="12700">
            <a:miter lim="400000"/>
          </a:ln>
          <a:extLst>
            <a:ext uri="{C572A759-6A51-4108-AA02-DFA0A04FC94B}">
              <ma14:wrappingTextBoxFlag xmlns:ma14="http://schemas.microsoft.com/office/mac/drawingml/2011/main" xmlns="" val="1"/>
            </a:ext>
          </a:extLst>
        </p:spPr>
        <p:txBody>
          <a:bodyPr spcFirstLastPara="1" wrap="square" lIns="45700" tIns="45700" rIns="45700" bIns="45700" anchor="ctr" anchorCtr="0">
            <a:noAutofit/>
          </a:bodyPr>
          <a:lstStyle>
            <a:lvl1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3600" b="0" i="0" u="none" strike="noStrike" cap="none" spc="0" baseline="0">
                <a:ln>
                  <a:noFill/>
                </a:ln>
                <a:solidFill>
                  <a:srgbClr val="FFFFFF"/>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PUNCH Team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34F5C"/>
                </a:solidFill>
                <a:effectLst/>
                <a:uLnTx/>
                <a:uFillTx/>
                <a:latin typeface="Calibri"/>
                <a:ea typeface="Calibri"/>
                <a:cs typeface="Calibri"/>
                <a:sym typeface="Calibri"/>
              </a:rPr>
              <a:t>PI and Project Scientist</a:t>
            </a:r>
          </a:p>
        </p:txBody>
      </p:sp>
      <p:pic>
        <p:nvPicPr>
          <p:cNvPr id="10" name="Google Shape;311;p46">
            <a:extLst>
              <a:ext uri="{FF2B5EF4-FFF2-40B4-BE49-F238E27FC236}">
                <a16:creationId xmlns:a16="http://schemas.microsoft.com/office/drawing/2014/main" id="{271960D1-EA28-A5F5-2BA5-26EB6E47B7F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 y="0"/>
            <a:ext cx="6551231" cy="1081200"/>
          </a:xfrm>
          <a:prstGeom prst="rect">
            <a:avLst/>
          </a:prstGeom>
          <a:noFill/>
          <a:ln>
            <a:noFill/>
          </a:ln>
        </p:spPr>
      </p:pic>
      <p:grpSp>
        <p:nvGrpSpPr>
          <p:cNvPr id="11" name="Group 10">
            <a:extLst>
              <a:ext uri="{FF2B5EF4-FFF2-40B4-BE49-F238E27FC236}">
                <a16:creationId xmlns:a16="http://schemas.microsoft.com/office/drawing/2014/main" id="{582B6A9E-C2B5-D9E9-108A-88712CD488C0}"/>
              </a:ext>
            </a:extLst>
          </p:cNvPr>
          <p:cNvGrpSpPr/>
          <p:nvPr/>
        </p:nvGrpSpPr>
        <p:grpSpPr>
          <a:xfrm>
            <a:off x="131723" y="6561046"/>
            <a:ext cx="11791703" cy="309094"/>
            <a:chOff x="59638" y="6522489"/>
            <a:chExt cx="11791703" cy="309094"/>
          </a:xfrm>
          <a:noFill/>
        </p:grpSpPr>
        <p:sp>
          <p:nvSpPr>
            <p:cNvPr id="12" name="TextBox 11">
              <a:extLst>
                <a:ext uri="{FF2B5EF4-FFF2-40B4-BE49-F238E27FC236}">
                  <a16:creationId xmlns:a16="http://schemas.microsoft.com/office/drawing/2014/main" id="{5DC049CB-2222-9EBF-8507-A404D9ACDB60}"/>
                </a:ext>
              </a:extLst>
            </p:cNvPr>
            <p:cNvSpPr txBox="1"/>
            <p:nvPr/>
          </p:nvSpPr>
          <p:spPr>
            <a:xfrm>
              <a:off x="59638" y="6554586"/>
              <a:ext cx="5967938"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PUNCH Outreach:  “No Target Audiences” for AGU Session ED12A (07)</a:t>
              </a:r>
            </a:p>
          </p:txBody>
        </p:sp>
        <p:sp>
          <p:nvSpPr>
            <p:cNvPr id="13" name="TextBox 12">
              <a:extLst>
                <a:ext uri="{FF2B5EF4-FFF2-40B4-BE49-F238E27FC236}">
                  <a16:creationId xmlns:a16="http://schemas.microsoft.com/office/drawing/2014/main" id="{2B77DC8F-3682-A580-4E19-EF5A38AB47F1}"/>
                </a:ext>
              </a:extLst>
            </p:cNvPr>
            <p:cNvSpPr txBox="1"/>
            <p:nvPr/>
          </p:nvSpPr>
          <p:spPr>
            <a:xfrm>
              <a:off x="4754951" y="6531366"/>
              <a:ext cx="2537928"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Morrow, Aubele, Aragon</a:t>
              </a:r>
            </a:p>
          </p:txBody>
        </p:sp>
        <p:sp>
          <p:nvSpPr>
            <p:cNvPr id="20" name="TextBox 19">
              <a:extLst>
                <a:ext uri="{FF2B5EF4-FFF2-40B4-BE49-F238E27FC236}">
                  <a16:creationId xmlns:a16="http://schemas.microsoft.com/office/drawing/2014/main" id="{36B43884-D7F3-A2B4-F922-3B86A7B98C3B}"/>
                </a:ext>
              </a:extLst>
            </p:cNvPr>
            <p:cNvSpPr txBox="1"/>
            <p:nvPr/>
          </p:nvSpPr>
          <p:spPr>
            <a:xfrm>
              <a:off x="8024285" y="6548455"/>
              <a:ext cx="3375301" cy="276997"/>
            </a:xfrm>
            <a:prstGeom prst="rect">
              <a:avLst/>
            </a:prstGeom>
            <a:grp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lumMod val="10000"/>
                    </a:srgbClr>
                  </a:solidFill>
                  <a:effectLst/>
                  <a:uLnTx/>
                  <a:uFillTx/>
                  <a:latin typeface="Calibri"/>
                  <a:ea typeface="+mn-ea"/>
                  <a:cs typeface="Calibri"/>
                  <a:sym typeface="Calibri"/>
                </a:rPr>
                <a:t>11 Dec 2023             cherilynn.morrow@gmail.com</a:t>
              </a:r>
            </a:p>
          </p:txBody>
        </p:sp>
        <p:sp>
          <p:nvSpPr>
            <p:cNvPr id="22" name="TextBox 3">
              <a:extLst>
                <a:ext uri="{FF2B5EF4-FFF2-40B4-BE49-F238E27FC236}">
                  <a16:creationId xmlns:a16="http://schemas.microsoft.com/office/drawing/2014/main" id="{352E620A-BBD0-374B-EDEF-A8B49E82535E}"/>
                </a:ext>
              </a:extLst>
            </p:cNvPr>
            <p:cNvSpPr txBox="1">
              <a:spLocks/>
            </p:cNvSpPr>
            <p:nvPr/>
          </p:nvSpPr>
          <p:spPr>
            <a:xfrm>
              <a:off x="11399586" y="6522489"/>
              <a:ext cx="451755" cy="276997"/>
            </a:xfrm>
            <a:prstGeom prst="rect">
              <a:avLst/>
            </a:prstGeom>
            <a:grpFill/>
            <a:extLst>
              <a:ext uri="{C572A759-6A51-4108-AA02-DFA0A04FC94B}">
                <ma14:wrappingTextBoxFlag xmlns=""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a:ln>
                    <a:noFill/>
                  </a:ln>
                  <a:solidFill>
                    <a:srgbClr val="DADADA">
                      <a:lumMod val="10000"/>
                    </a:srgbClr>
                  </a:solidFill>
                  <a:effectLst/>
                  <a:uLnTx/>
                  <a:uFillTx/>
                  <a:latin typeface="Calibri"/>
                  <a:ea typeface="+mn-ea"/>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46</a:t>
              </a:fld>
              <a:endParaRPr kumimoji="0" lang="en-US" sz="1400" b="0" i="0" u="none" strike="noStrike" kern="0" cap="none" spc="0" normalizeH="0" baseline="0" noProof="0" dirty="0">
                <a:ln>
                  <a:noFill/>
                </a:ln>
                <a:solidFill>
                  <a:srgbClr val="DADADA">
                    <a:lumMod val="10000"/>
                  </a:srgbClr>
                </a:solidFill>
                <a:effectLst/>
                <a:uLnTx/>
                <a:uFillTx/>
                <a:latin typeface="Calibri"/>
                <a:ea typeface="+mn-ea"/>
                <a:cs typeface="Calibri"/>
                <a:sym typeface="Calibri"/>
              </a:endParaRPr>
            </a:p>
          </p:txBody>
        </p:sp>
      </p:grpSp>
      <p:pic>
        <p:nvPicPr>
          <p:cNvPr id="2" name="Google Shape;277;p43">
            <a:extLst>
              <a:ext uri="{FF2B5EF4-FFF2-40B4-BE49-F238E27FC236}">
                <a16:creationId xmlns:a16="http://schemas.microsoft.com/office/drawing/2014/main" id="{16FA17F2-597E-4C10-E4FE-96BC30BA8B8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843080" y="164574"/>
            <a:ext cx="1143285" cy="1138934"/>
          </a:xfrm>
          <a:prstGeom prst="rect">
            <a:avLst/>
          </a:prstGeom>
          <a:noFill/>
          <a:ln>
            <a:noFill/>
          </a:ln>
        </p:spPr>
      </p:pic>
      <p:pic>
        <p:nvPicPr>
          <p:cNvPr id="4" name="Picture 3">
            <a:extLst>
              <a:ext uri="{FF2B5EF4-FFF2-40B4-BE49-F238E27FC236}">
                <a16:creationId xmlns:a16="http://schemas.microsoft.com/office/drawing/2014/main" id="{11BD7BF8-2488-9E8E-72C3-A6CBDF9432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87821" y="1133393"/>
            <a:ext cx="3892102" cy="5304182"/>
          </a:xfrm>
          <a:prstGeom prst="rect">
            <a:avLst/>
          </a:prstGeom>
        </p:spPr>
      </p:pic>
      <p:pic>
        <p:nvPicPr>
          <p:cNvPr id="8" name="Picture 7">
            <a:extLst>
              <a:ext uri="{FF2B5EF4-FFF2-40B4-BE49-F238E27FC236}">
                <a16:creationId xmlns:a16="http://schemas.microsoft.com/office/drawing/2014/main" id="{C1EC90F3-4820-597B-FD67-2C417EAE8F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55950" y="1144457"/>
            <a:ext cx="3680840" cy="5322417"/>
          </a:xfrm>
          <a:prstGeom prst="rect">
            <a:avLst/>
          </a:prstGeom>
        </p:spPr>
      </p:pic>
    </p:spTree>
    <p:extLst>
      <p:ext uri="{BB962C8B-B14F-4D97-AF65-F5344CB8AC3E}">
        <p14:creationId xmlns:p14="http://schemas.microsoft.com/office/powerpoint/2010/main" val="1572557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rdcover The Moon: Discover the Mysteries of Earth's Closest Neighbor Book">
            <a:extLst>
              <a:ext uri="{FF2B5EF4-FFF2-40B4-BE49-F238E27FC236}">
                <a16:creationId xmlns:a16="http://schemas.microsoft.com/office/drawing/2014/main" id="{57876047-46D1-5B56-37F2-5783A2CB0E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6600" y="2646"/>
            <a:ext cx="5562600" cy="676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393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0817-B415-DECA-410E-D23C6D7E77E2}"/>
              </a:ext>
            </a:extLst>
          </p:cNvPr>
          <p:cNvSpPr>
            <a:spLocks noGrp="1"/>
          </p:cNvSpPr>
          <p:nvPr>
            <p:ph type="title"/>
          </p:nvPr>
        </p:nvSpPr>
        <p:spPr>
          <a:xfrm>
            <a:off x="609600" y="5316"/>
            <a:ext cx="10972800" cy="1143000"/>
          </a:xfrm>
        </p:spPr>
        <p:txBody>
          <a:bodyPr/>
          <a:lstStyle/>
          <a:p>
            <a:r>
              <a:rPr lang="en-US" dirty="0"/>
              <a:t>Sources and Credits</a:t>
            </a:r>
          </a:p>
        </p:txBody>
      </p:sp>
      <p:sp>
        <p:nvSpPr>
          <p:cNvPr id="3" name="Content Placeholder 2">
            <a:extLst>
              <a:ext uri="{FF2B5EF4-FFF2-40B4-BE49-F238E27FC236}">
                <a16:creationId xmlns:a16="http://schemas.microsoft.com/office/drawing/2014/main" id="{BE70A74C-588F-BDE7-27BD-48804076EB66}"/>
              </a:ext>
            </a:extLst>
          </p:cNvPr>
          <p:cNvSpPr>
            <a:spLocks noGrp="1"/>
          </p:cNvSpPr>
          <p:nvPr>
            <p:ph idx="1"/>
          </p:nvPr>
        </p:nvSpPr>
        <p:spPr>
          <a:xfrm>
            <a:off x="600740" y="846138"/>
            <a:ext cx="10972800" cy="4525963"/>
          </a:xfrm>
        </p:spPr>
        <p:txBody>
          <a:bodyPr/>
          <a:lstStyle/>
          <a:p>
            <a:r>
              <a:rPr lang="en-US" sz="3000" dirty="0">
                <a:hlinkClick r:id="rId2"/>
              </a:rPr>
              <a:t>https://eclipsewise.com/</a:t>
            </a:r>
            <a:endParaRPr lang="en-US" sz="3000" dirty="0"/>
          </a:p>
          <a:p>
            <a:r>
              <a:rPr lang="en-US" sz="3000" dirty="0">
                <a:hlinkClick r:id="rId3"/>
              </a:rPr>
              <a:t>MrEclipse.com</a:t>
            </a:r>
            <a:endParaRPr lang="en-US" sz="3000" dirty="0"/>
          </a:p>
          <a:p>
            <a:r>
              <a:rPr lang="en-US" sz="3000" dirty="0">
                <a:hlinkClick r:id="rId4"/>
              </a:rPr>
              <a:t>https://space.fm/</a:t>
            </a:r>
            <a:endParaRPr lang="en-US" sz="3000" dirty="0"/>
          </a:p>
          <a:p>
            <a:r>
              <a:rPr lang="en-US" sz="3000" dirty="0"/>
              <a:t>Jamie Harold at Space Science Institute (eclipse 101)</a:t>
            </a:r>
          </a:p>
          <a:p>
            <a:r>
              <a:rPr lang="en-US" sz="3000" dirty="0">
                <a:hlinkClick r:id="rId5"/>
              </a:rPr>
              <a:t>Solar &amp; Lunar Eclipses Worldwide (timeanddate.com)</a:t>
            </a:r>
            <a:endParaRPr lang="en-US" sz="3000" dirty="0"/>
          </a:p>
          <a:p>
            <a:r>
              <a:rPr lang="en-US" sz="3000" dirty="0">
                <a:hlinkClick r:id="rId6"/>
              </a:rPr>
              <a:t>Educator Guide: Moon Phases | NASA/JPL Edu</a:t>
            </a:r>
            <a:endParaRPr lang="en-US" sz="3000" dirty="0"/>
          </a:p>
          <a:p>
            <a:r>
              <a:rPr lang="en-US" sz="3000" dirty="0">
                <a:hlinkClick r:id="rId7"/>
              </a:rPr>
              <a:t>PUNCH: Outreach Pinhole Projector (swri.edu)</a:t>
            </a:r>
            <a:endParaRPr lang="en-US" sz="3000" dirty="0"/>
          </a:p>
          <a:p>
            <a:r>
              <a:rPr lang="en-US" sz="3000" dirty="0">
                <a:hlinkClick r:id="rId8"/>
              </a:rPr>
              <a:t>NASA SVS | Annular Eclipse Safety GIFs with Nicola Fox</a:t>
            </a:r>
            <a:endParaRPr lang="en-US" sz="3000" dirty="0"/>
          </a:p>
          <a:p>
            <a:r>
              <a:rPr lang="en-US" sz="3000" dirty="0">
                <a:hlinkClick r:id="rId9"/>
              </a:rPr>
              <a:t>Eclipses Home | Eclipses – NASA Solar System Exploration</a:t>
            </a:r>
            <a:endParaRPr lang="en-US" sz="3000" dirty="0"/>
          </a:p>
          <a:p>
            <a:r>
              <a:rPr lang="en-US" sz="3000" dirty="0">
                <a:hlinkClick r:id="rId10"/>
              </a:rPr>
              <a:t>https://science.nasa.gov/learn/heat/resource/annular-solar-eclipse-training/?annular_eclipse</a:t>
            </a:r>
            <a:r>
              <a:rPr lang="en-US" sz="3000" dirty="0"/>
              <a:t> </a:t>
            </a:r>
          </a:p>
          <a:p>
            <a:endParaRPr lang="en-US" dirty="0"/>
          </a:p>
          <a:p>
            <a:endParaRPr lang="en-US" dirty="0"/>
          </a:p>
        </p:txBody>
      </p:sp>
    </p:spTree>
    <p:extLst>
      <p:ext uri="{BB962C8B-B14F-4D97-AF65-F5344CB8AC3E}">
        <p14:creationId xmlns:p14="http://schemas.microsoft.com/office/powerpoint/2010/main" val="740294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7AF1-66D5-6536-6176-A1CB017708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911DAB-F3B6-A777-DE3C-AF1FFF29BC2A}"/>
              </a:ext>
            </a:extLst>
          </p:cNvPr>
          <p:cNvSpPr>
            <a:spLocks noGrp="1"/>
          </p:cNvSpPr>
          <p:nvPr>
            <p:ph idx="1"/>
          </p:nvPr>
        </p:nvSpPr>
        <p:spPr/>
        <p:txBody>
          <a:bodyPr/>
          <a:lstStyle/>
          <a:p>
            <a:endParaRPr lang="en-US"/>
          </a:p>
        </p:txBody>
      </p:sp>
      <p:pic>
        <p:nvPicPr>
          <p:cNvPr id="3074" name="Picture 2" descr="The distance from the Earth to the Moon to scale | Juno spacecraft, Earth, Moon">
            <a:extLst>
              <a:ext uri="{FF2B5EF4-FFF2-40B4-BE49-F238E27FC236}">
                <a16:creationId xmlns:a16="http://schemas.microsoft.com/office/drawing/2014/main" id="{036E6E00-4294-0B43-9C71-3FBD200C1E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33" y="457200"/>
            <a:ext cx="12258329" cy="586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3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72A1-BBFE-D3A7-BF4A-CDFA4B8702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2C3DCA-002B-C257-866D-7BDBA4E56BCE}"/>
              </a:ext>
            </a:extLst>
          </p:cNvPr>
          <p:cNvSpPr>
            <a:spLocks noGrp="1"/>
          </p:cNvSpPr>
          <p:nvPr>
            <p:ph idx="1"/>
          </p:nvPr>
        </p:nvSpPr>
        <p:spPr/>
        <p:txBody>
          <a:bodyPr/>
          <a:lstStyle/>
          <a:p>
            <a:endParaRPr lang="en-US"/>
          </a:p>
        </p:txBody>
      </p:sp>
      <p:pic>
        <p:nvPicPr>
          <p:cNvPr id="2050" name="Picture 2" descr="Position of Moon and Sun, matched with depictions of the Moon’s phases as seen from Earth’s viewpoint.">
            <a:extLst>
              <a:ext uri="{FF2B5EF4-FFF2-40B4-BE49-F238E27FC236}">
                <a16:creationId xmlns:a16="http://schemas.microsoft.com/office/drawing/2014/main" id="{55F63E02-A8B1-E230-46C4-B0FD8AD087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654" y="0"/>
            <a:ext cx="11948692" cy="63539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ECA473-8018-40B4-C4BB-48A6683BAA67}"/>
              </a:ext>
            </a:extLst>
          </p:cNvPr>
          <p:cNvSpPr txBox="1"/>
          <p:nvPr/>
        </p:nvSpPr>
        <p:spPr>
          <a:xfrm>
            <a:off x="381000" y="6460251"/>
            <a:ext cx="1479892" cy="246221"/>
          </a:xfrm>
          <a:prstGeom prst="rect">
            <a:avLst/>
          </a:prstGeom>
          <a:noFill/>
        </p:spPr>
        <p:txBody>
          <a:bodyPr wrap="none" rtlCol="0">
            <a:spAutoFit/>
          </a:bodyPr>
          <a:lstStyle/>
          <a:p>
            <a:r>
              <a:rPr lang="en-US" sz="1000" b="0" i="1" dirty="0">
                <a:solidFill>
                  <a:schemeClr val="bg1"/>
                </a:solidFill>
                <a:effectLst/>
                <a:latin typeface="Metropolis"/>
              </a:rPr>
              <a:t>Credit: NASA/JPL-Caltech</a:t>
            </a:r>
            <a:endParaRPr lang="en-US" sz="1000" dirty="0">
              <a:solidFill>
                <a:schemeClr val="bg1"/>
              </a:solidFill>
            </a:endParaRPr>
          </a:p>
        </p:txBody>
      </p:sp>
    </p:spTree>
    <p:extLst>
      <p:ext uri="{BB962C8B-B14F-4D97-AF65-F5344CB8AC3E}">
        <p14:creationId xmlns:p14="http://schemas.microsoft.com/office/powerpoint/2010/main" val="441501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A736-F0E5-934F-6030-88AAA17A9D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901EF2-4E41-019F-E2E3-A466EE26691D}"/>
              </a:ext>
            </a:extLst>
          </p:cNvPr>
          <p:cNvSpPr>
            <a:spLocks noGrp="1"/>
          </p:cNvSpPr>
          <p:nvPr>
            <p:ph idx="1"/>
          </p:nvPr>
        </p:nvSpPr>
        <p:spPr/>
        <p:txBody>
          <a:bodyPr/>
          <a:lstStyle/>
          <a:p>
            <a:endParaRPr lang="en-US" dirty="0"/>
          </a:p>
        </p:txBody>
      </p:sp>
      <p:pic>
        <p:nvPicPr>
          <p:cNvPr id="1026" name="Picture 2" descr="Chart showing phases of the Moon.">
            <a:extLst>
              <a:ext uri="{FF2B5EF4-FFF2-40B4-BE49-F238E27FC236}">
                <a16:creationId xmlns:a16="http://schemas.microsoft.com/office/drawing/2014/main" id="{523BE9D9-3140-965E-2A7B-2F54FA4B616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23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266-6815-CA87-F56A-08DD9876F84D}"/>
              </a:ext>
            </a:extLst>
          </p:cNvPr>
          <p:cNvSpPr>
            <a:spLocks noGrp="1"/>
          </p:cNvSpPr>
          <p:nvPr>
            <p:ph type="title"/>
          </p:nvPr>
        </p:nvSpPr>
        <p:spPr/>
        <p:txBody>
          <a:bodyPr/>
          <a:lstStyle/>
          <a:p>
            <a:endParaRPr lang="en-US"/>
          </a:p>
        </p:txBody>
      </p:sp>
      <p:pic>
        <p:nvPicPr>
          <p:cNvPr id="5" name="Content Placeholder 4" descr="A person holding a stick&#10;&#10;Description automatically generated">
            <a:extLst>
              <a:ext uri="{FF2B5EF4-FFF2-40B4-BE49-F238E27FC236}">
                <a16:creationId xmlns:a16="http://schemas.microsoft.com/office/drawing/2014/main" id="{DED57F2E-473A-9AA1-3367-6F22504BC4F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56" y="4366"/>
            <a:ext cx="12532359" cy="6853634"/>
          </a:xfrm>
        </p:spPr>
      </p:pic>
    </p:spTree>
    <p:extLst>
      <p:ext uri="{BB962C8B-B14F-4D97-AF65-F5344CB8AC3E}">
        <p14:creationId xmlns:p14="http://schemas.microsoft.com/office/powerpoint/2010/main" val="96036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29BF-1C5F-8227-DA98-0045DF98ADA3}"/>
              </a:ext>
            </a:extLst>
          </p:cNvPr>
          <p:cNvSpPr>
            <a:spLocks noGrp="1"/>
          </p:cNvSpPr>
          <p:nvPr>
            <p:ph type="title"/>
          </p:nvPr>
        </p:nvSpPr>
        <p:spPr/>
        <p:txBody>
          <a:bodyPr/>
          <a:lstStyle/>
          <a:p>
            <a:r>
              <a:rPr lang="en-US" dirty="0">
                <a:solidFill>
                  <a:schemeClr val="bg1"/>
                </a:solidFill>
              </a:rPr>
              <a:t>Another look at Moon phases</a:t>
            </a:r>
          </a:p>
        </p:txBody>
      </p:sp>
      <p:sp>
        <p:nvSpPr>
          <p:cNvPr id="3" name="Content Placeholder 2">
            <a:extLst>
              <a:ext uri="{FF2B5EF4-FFF2-40B4-BE49-F238E27FC236}">
                <a16:creationId xmlns:a16="http://schemas.microsoft.com/office/drawing/2014/main" id="{2EC737BB-17DB-44F5-256C-CB3EADC71969}"/>
              </a:ext>
            </a:extLst>
          </p:cNvPr>
          <p:cNvSpPr>
            <a:spLocks noGrp="1"/>
          </p:cNvSpPr>
          <p:nvPr>
            <p:ph idx="1"/>
          </p:nvPr>
        </p:nvSpPr>
        <p:spPr/>
        <p:txBody>
          <a:bodyPr/>
          <a:lstStyle/>
          <a:p>
            <a:pPr marL="0" indent="0">
              <a:buNone/>
            </a:pPr>
            <a:r>
              <a:rPr lang="en-US" sz="4000" dirty="0">
                <a:hlinkClick r:id="rId3"/>
              </a:rPr>
              <a:t>WGBH Lunar Phases Asset 3 (pbslearningmedia.org)</a:t>
            </a:r>
            <a:endParaRPr lang="en-US" sz="4000" dirty="0"/>
          </a:p>
        </p:txBody>
      </p:sp>
    </p:spTree>
    <p:extLst>
      <p:ext uri="{BB962C8B-B14F-4D97-AF65-F5344CB8AC3E}">
        <p14:creationId xmlns:p14="http://schemas.microsoft.com/office/powerpoint/2010/main" val="3070788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What is a Planet? &amp;#x0D;&amp;#x0A;&amp;#x0D;&amp;#x0A;Larry A. Lebofsky&amp;#x0D;&amp;#x0A;University of Arizona&amp;#x0D;&amp;#x0A;lebofsky@lpl.arizona.edu&amp;quot;&quot;/&gt;&lt;property id=&quot;20307&quot; value=&quot;256&quot;/&gt;&lt;/object&gt;&lt;object type=&quot;3&quot; unique_id=&quot;10005&quot;&gt;&lt;property id=&quot;20148&quot; value=&quot;5&quot;/&gt;&lt;property id=&quot;20300&quot; value=&quot;Slide 2 - &amp;quot;What is A Planet?&amp;quot;&quot;/&gt;&lt;property id=&quot;20307&quot; value=&quot;296&quot;/&gt;&lt;/object&gt;&lt;object type=&quot;3&quot; unique_id=&quot;10006&quot;&gt;&lt;property id=&quot;20148&quot; value=&quot;5&quot;/&gt;&lt;property id=&quot;20300&quot; value=&quot;Slide 3 - &amp;quot;Categorizing&amp;quot;&quot;/&gt;&lt;property id=&quot;20307&quot; value=&quot;423&quot;/&gt;&lt;/object&gt;&lt;object type=&quot;3&quot; unique_id=&quot;10007&quot;&gt;&lt;property id=&quot;20148&quot; value=&quot;5&quot;/&gt;&lt;property id=&quot;20300&quot; value=&quot;Slide 4 - &amp;quot;Why do We Define Things?&amp;quot;&quot;/&gt;&lt;property id=&quot;20307&quot; value=&quot;424&quot;/&gt;&lt;/object&gt;&lt;object type=&quot;3&quot; unique_id=&quot;10008&quot;&gt;&lt;property id=&quot;20148&quot; value=&quot;5&quot;/&gt;&lt;property id=&quot;20300&quot; value=&quot;Slide 5 - &amp;quot;Why do We Define Things?&amp;quot;&quot;/&gt;&lt;property id=&quot;20307&quot; value=&quot;425&quot;/&gt;&lt;/object&gt;&lt;object type=&quot;3&quot; unique_id=&quot;10009&quot;&gt;&lt;property id=&quot;20148&quot; value=&quot;5&quot;/&gt;&lt;property id=&quot;20300&quot; value=&quot;Slide 6 - &amp;quot;What is A Planet?&amp;quot;&quot;/&gt;&lt;property id=&quot;20307&quot; value=&quot;407&quot;/&gt;&lt;/object&gt;&lt;object type=&quot;3&quot; unique_id=&quot;10010&quot;&gt;&lt;property id=&quot;20148&quot; value=&quot;5&quot;/&gt;&lt;property id=&quot;20300&quot; value=&quot;Slide 7 - &amp;quot;What is A Planet?&amp;quot;&quot;/&gt;&lt;property id=&quot;20307&quot; value=&quot;408&quot;/&gt;&lt;/object&gt;&lt;object type=&quot;3&quot; unique_id=&quot;10011&quot;&gt;&lt;property id=&quot;20148&quot; value=&quot;5&quot;/&gt;&lt;property id=&quot;20300&quot; value=&quot;Slide 8 - &amp;quot;What is A Planet?&amp;quot;&quot;/&gt;&lt;property id=&quot;20307&quot; value=&quot;409&quot;/&gt;&lt;/object&gt;&lt;object type=&quot;3&quot; unique_id=&quot;10012&quot;&gt;&lt;property id=&quot;20148&quot; value=&quot;5&quot;/&gt;&lt;property id=&quot;20300&quot; value=&quot;Slide 9 - &amp;quot;What is A Planet?&amp;quot;&quot;/&gt;&lt;property id=&quot;20307&quot; value=&quot;410&quot;/&gt;&lt;/object&gt;&lt;object type=&quot;3&quot; unique_id=&quot;10013&quot;&gt;&lt;property id=&quot;20148&quot; value=&quot;5&quot;/&gt;&lt;property id=&quot;20300&quot; value=&quot;Slide 10 - &amp;quot;What is A Planet?&amp;quot;&quot;/&gt;&lt;property id=&quot;20307&quot; value=&quot;427&quot;/&gt;&lt;/object&gt;&lt;object type=&quot;3&quot; unique_id=&quot;10014&quot;&gt;&lt;property id=&quot;20148&quot; value=&quot;5&quot;/&gt;&lt;property id=&quot;20300&quot; value=&quot;Slide 11 - &amp;quot;What is A Planet?&amp;quot;&quot;/&gt;&lt;property id=&quot;20307&quot; value=&quot;426&quot;/&gt;&lt;/object&gt;&lt;object type=&quot;3&quot; unique_id=&quot;10015&quot;&gt;&lt;property id=&quot;20148&quot; value=&quot;5&quot;/&gt;&lt;property id=&quot;20300&quot; value=&quot;Slide 12 - &amp;quot;What is A Planet?&amp;quot;&quot;/&gt;&lt;property id=&quot;20307&quot; value=&quot;399&quot;/&gt;&lt;/object&gt;&lt;object type=&quot;3&quot; unique_id=&quot;10016&quot;&gt;&lt;property id=&quot;20148&quot; value=&quot;5&quot;/&gt;&lt;property id=&quot;20300&quot; value=&quot;Slide 13 - &amp;quot;Categorizing Objects&amp;quot;&quot;/&gt;&lt;property id=&quot;20307&quot; value=&quot;428&quot;/&gt;&lt;/object&gt;&lt;object type=&quot;3&quot; unique_id=&quot;10017&quot;&gt;&lt;property id=&quot;20148&quot; value=&quot;5&quot;/&gt;&lt;property id=&quot;20300&quot; value=&quot;Slide 14 - &amp;quot;Planet or Not a Planet?&amp;quot;&quot;/&gt;&lt;property id=&quot;20307&quot; value=&quot;433&quot;/&gt;&lt;/object&gt;&lt;object type=&quot;3&quot; unique_id=&quot;10018&quot;&gt;&lt;property id=&quot;20148&quot; value=&quot;5&quot;/&gt;&lt;property id=&quot;20300&quot; value=&quot;Slide 15&quot;/&gt;&lt;property id=&quot;20307&quot; value=&quot;429&quot;/&gt;&lt;/object&gt;&lt;object type=&quot;3&quot; unique_id=&quot;10019&quot;&gt;&lt;property id=&quot;20148&quot; value=&quot;5&quot;/&gt;&lt;property id=&quot;20300&quot; value=&quot;Slide 16&quot;/&gt;&lt;property id=&quot;20307&quot; value=&quot;430&quot;/&gt;&lt;/object&gt;&lt;object type=&quot;3&quot; unique_id=&quot;10020&quot;&gt;&lt;property id=&quot;20148&quot; value=&quot;5&quot;/&gt;&lt;property id=&quot;20300&quot; value=&quot;Slide 17&quot;/&gt;&lt;property id=&quot;20307&quot; value=&quot;431&quot;/&gt;&lt;/object&gt;&lt;object type=&quot;3&quot; unique_id=&quot;10021&quot;&gt;&lt;property id=&quot;20148&quot; value=&quot;5&quot;/&gt;&lt;property id=&quot;20300&quot; value=&quot;Slide 18 - &amp;quot;When a body is massive enough for gravity to overcome all rigid forces:&amp;#x0D;&amp;#x0A;&amp;#x0D;&amp;#x0A;– Differentiation can occur&amp;#x0D;&amp;#x0A;   (core form&quot;/&gt;&lt;property id=&quot;20307&quot; value=&quot;432&quot;/&gt;&lt;/object&gt;&lt;object type=&quot;3&quot; unique_id=&quot;10022&quot;&gt;&lt;property id=&quot;20148&quot; value=&quot;5&quot;/&gt;&lt;property id=&quot;20300&quot; value=&quot;Slide 19 - &amp;quot;Planet or No Planet?&amp;quot;&quot;/&gt;&lt;property id=&quot;20307&quot; value=&quot;434&quot;/&gt;&lt;/object&gt;&lt;object type=&quot;3&quot; unique_id=&quot;10023&quot;&gt;&lt;property id=&quot;20148&quot; value=&quot;5&quot;/&gt;&lt;property id=&quot;20300&quot; value=&quot;Slide 20&quot;/&gt;&lt;property id=&quot;20307&quot; value=&quot;439&quot;/&gt;&lt;/object&gt;&lt;object type=&quot;3&quot; unique_id=&quot;10024&quot;&gt;&lt;property id=&quot;20148&quot; value=&quot;5&quot;/&gt;&lt;property id=&quot;20300&quot; value=&quot;Slide 21 - &amp;quot;What is a Planet?&amp;quot;&quot;/&gt;&lt;property id=&quot;20307&quot; value=&quot;391&quot;/&gt;&lt;/object&gt;&lt;object type=&quot;3&quot; unique_id=&quot;10025&quot;&gt;&lt;property id=&quot;20148&quot; value=&quot;5&quot;/&gt;&lt;property id=&quot;20300&quot; value=&quot;Slide 22 - &amp;quot;What is a Planet?&amp;quot;&quot;/&gt;&lt;property id=&quot;20307&quot; value=&quot;392&quot;/&gt;&lt;/object&gt;&lt;object type=&quot;3&quot; unique_id=&quot;10026&quot;&gt;&lt;property id=&quot;20148&quot; value=&quot;5&quot;/&gt;&lt;property id=&quot;20300&quot; value=&quot;Slide 23 - &amp;quot;What is a Planet?&amp;quot;&quot;/&gt;&lt;property id=&quot;20307&quot; value=&quot;400&quot;/&gt;&lt;/object&gt;&lt;object type=&quot;3&quot; unique_id=&quot;10027&quot;&gt;&lt;property id=&quot;20148&quot; value=&quot;5&quot;/&gt;&lt;property id=&quot;20300&quot; value=&quot;Slide 24 - &amp;quot;What is a Planet?&amp;quot;&quot;/&gt;&lt;property id=&quot;20307&quot; value=&quot;402&quot;/&gt;&lt;/object&gt;&lt;object type=&quot;3&quot; unique_id=&quot;10028&quot;&gt;&lt;property id=&quot;20148&quot; value=&quot;5&quot;/&gt;&lt;property id=&quot;20300&quot; value=&quot;Slide 25 - &amp;quot;What is a Planet?&amp;quot;&quot;/&gt;&lt;property id=&quot;20307&quot; value=&quot;401&quot;/&gt;&lt;/object&gt;&lt;object type=&quot;3&quot; unique_id=&quot;10029&quot;&gt;&lt;property id=&quot;20148&quot; value=&quot;5&quot;/&gt;&lt;property id=&quot;20300&quot; value=&quot;Slide 26 - &amp;quot;What is a Planet?&amp;quot;&quot;/&gt;&lt;property id=&quot;20307&quot; value=&quot;435&quot;/&gt;&lt;/object&gt;&lt;object type=&quot;3&quot; unique_id=&quot;10030&quot;&gt;&lt;property id=&quot;20148&quot; value=&quot;5&quot;/&gt;&lt;property id=&quot;20300&quot; value=&quot;Slide 27 - &amp;quot;Categorizing Objects&amp;quot;&quot;/&gt;&lt;property id=&quot;20307&quot; value=&quot;440&quot;/&gt;&lt;/object&gt;&lt;object type=&quot;3&quot; unique_id=&quot;10031&quot;&gt;&lt;property id=&quot;20148&quot; value=&quot;5&quot;/&gt;&lt;property id=&quot;20300&quot; value=&quot;Slide 28 - &amp;quot;Asteroids&amp;quot;&quot;/&gt;&lt;property id=&quot;20307&quot; value=&quot;319&quot;/&gt;&lt;/object&gt;&lt;object type=&quot;3&quot; unique_id=&quot;10032&quot;&gt;&lt;property id=&quot;20148&quot; value=&quot;5&quot;/&gt;&lt;property id=&quot;20300&quot; value=&quot;Slide 29 - &amp;quot;Transneptunian Objects&amp;quot;&quot;/&gt;&lt;property id=&quot;20307&quot; value=&quot;344&quot;/&gt;&lt;/object&gt;&lt;object type=&quot;3&quot; unique_id=&quot;10033&quot;&gt;&lt;property id=&quot;20148&quot; value=&quot;5&quot;/&gt;&lt;property id=&quot;20300&quot; value=&quot;Slide 30 - &amp;quot;What is a Planet?&amp;quot;&quot;/&gt;&lt;property id=&quot;20307&quot; value=&quot;403&quot;/&gt;&lt;/object&gt;&lt;object type=&quot;3&quot; unique_id=&quot;10034&quot;&gt;&lt;property id=&quot;20148&quot; value=&quot;5&quot;/&gt;&lt;property id=&quot;20300&quot; value=&quot;Slide 31 - &amp;quot;What does this mean?&amp;quot;&quot;/&gt;&lt;property id=&quot;20307&quot; value=&quot;438&quot;/&gt;&lt;/object&gt;&lt;object type=&quot;3&quot; unique_id=&quot;10035&quot;&gt;&lt;property id=&quot;20148&quot; value=&quot;5&quot;/&gt;&lt;property id=&quot;20300&quot; value=&quot;Slide 32 - &amp;quot;What is a Planet?&amp;quot;&quot;/&gt;&lt;property id=&quot;20307&quot; value=&quot;404&quot;/&gt;&lt;/object&gt;&lt;object type=&quot;3&quot; unique_id=&quot;10036&quot;&gt;&lt;property id=&quot;20148&quot; value=&quot;5&quot;/&gt;&lt;property id=&quot;20300&quot; value=&quot;Slide 33&quot;/&gt;&lt;property id=&quot;20307&quot; value=&quot;411&quot;/&gt;&lt;/object&gt;&lt;object type=&quot;3&quot; unique_id=&quot;10037&quot;&gt;&lt;property id=&quot;20148&quot; value=&quot;5&quot;/&gt;&lt;property id=&quot;20300&quot; value=&quot;Slide 34 - &amp;quot;What if … ?&amp;quot;&quot;/&gt;&lt;property id=&quot;20307&quot; value=&quot;415&quot;/&gt;&lt;/object&gt;&lt;object type=&quot;3&quot; unique_id=&quot;10038&quot;&gt;&lt;property id=&quot;20148&quot; value=&quot;5&quot;/&gt;&lt;property id=&quot;20300&quot; value=&quot;Slide 35 - &amp;quot;What is a Planet?&amp;quot;&quot;/&gt;&lt;property id=&quot;20307&quot; value=&quot;405&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87863</TotalTime>
  <Words>2573</Words>
  <Application>Microsoft Macintosh PowerPoint</Application>
  <PresentationFormat>Widescreen</PresentationFormat>
  <Paragraphs>204</Paragraphs>
  <Slides>48</Slides>
  <Notes>25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Arial</vt:lpstr>
      <vt:lpstr>Arial Narrow</vt:lpstr>
      <vt:lpstr>Arial Nova Light</vt:lpstr>
      <vt:lpstr>Athletics Light</vt:lpstr>
      <vt:lpstr>Calibri</vt:lpstr>
      <vt:lpstr>Helvetica Neue</vt:lpstr>
      <vt:lpstr>Metropolis</vt:lpstr>
      <vt:lpstr>Noto Sans Symbols</vt:lpstr>
      <vt:lpstr>Open Sans</vt:lpstr>
      <vt:lpstr>Open Sans SemiBold</vt:lpstr>
      <vt:lpstr>Tahoma</vt:lpstr>
      <vt:lpstr>Times New Roman</vt:lpstr>
      <vt:lpstr>Office Theme</vt:lpstr>
      <vt:lpstr>Ready, Set, Total (April 8, 2024) Eclipse!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look at Moon phases</vt:lpstr>
      <vt:lpstr>PowerPoint Presentation</vt:lpstr>
      <vt:lpstr>PowerPoint Presentation</vt:lpstr>
      <vt:lpstr>PowerPoint Presentation</vt:lpstr>
      <vt:lpstr>So what’s going on?</vt:lpstr>
      <vt:lpstr>PowerPoint Presentation</vt:lpstr>
      <vt:lpstr>Not so fast. We have questions!</vt:lpstr>
      <vt:lpstr>Why so rare?</vt:lpstr>
      <vt:lpstr>PowerPoint Presentation</vt:lpstr>
      <vt:lpstr>PowerPoint Presentation</vt:lpstr>
      <vt:lpstr>PowerPoint Presentation</vt:lpstr>
      <vt:lpstr>PowerPoint Presentation</vt:lpstr>
      <vt:lpstr>PowerPoint Presentation</vt:lpstr>
      <vt:lpstr>PowerPoint Presentation</vt:lpstr>
      <vt:lpstr>Why not an eclipse every month?</vt:lpstr>
      <vt:lpstr>PowerPoint Presentation</vt:lpstr>
      <vt:lpstr>PowerPoint Presentation</vt:lpstr>
      <vt:lpstr>What will we see on April 8th, 2024?</vt:lpstr>
      <vt:lpstr>What’s so special about totality?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Pinhole Projection of the Sun</vt:lpstr>
      <vt:lpstr>PowerPoint Presentation</vt:lpstr>
      <vt:lpstr>More Safe Indirect Viewing Methods </vt:lpstr>
      <vt:lpstr>Solar Safety Glasses</vt:lpstr>
      <vt:lpstr>PowerPoint Presentation</vt:lpstr>
      <vt:lpstr>NASA Unique Map </vt:lpstr>
      <vt:lpstr>PowerPoint Presentation</vt:lpstr>
      <vt:lpstr>PowerPoint Presentation</vt:lpstr>
      <vt:lpstr>PowerPoint Presentation</vt:lpstr>
      <vt:lpstr>PowerPoint Presentation</vt:lpstr>
      <vt:lpstr>Sources and Credits</vt:lpstr>
    </vt:vector>
  </TitlesOfParts>
  <Company>Lunar Lab , U of Arizona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SCIENCE PART III: EARLY ASTRONOMY August 27, 2001</dc:title>
  <dc:creator>Larry A. Lebofsky</dc:creator>
  <cp:lastModifiedBy>DaNel Hogan</cp:lastModifiedBy>
  <cp:revision>736</cp:revision>
  <dcterms:created xsi:type="dcterms:W3CDTF">2001-08-12T03:48:27Z</dcterms:created>
  <dcterms:modified xsi:type="dcterms:W3CDTF">2024-02-14T01:06:18Z</dcterms:modified>
</cp:coreProperties>
</file>