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Sniglet" pitchFamily="82" charset="0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g+v7tj99Oau6WCb2z7nBrZgE/Q9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78"/>
    <p:restoredTop sz="87328"/>
  </p:normalViewPr>
  <p:slideViewPr>
    <p:cSldViewPr snapToGrid="0">
      <p:cViewPr varScale="1">
        <p:scale>
          <a:sx n="146" d="100"/>
          <a:sy n="146" d="100"/>
        </p:scale>
        <p:origin x="4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a19d047cbe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The Bathtub Game is from </a:t>
            </a:r>
            <a:r>
              <a:rPr lang="en-US" i="1" dirty="0"/>
              <a:t>The Climate Change Playbook</a:t>
            </a:r>
            <a:r>
              <a:rPr lang="en-US" dirty="0"/>
              <a:t> by Dennis Meadows, Linda Booth Sweeney, and Gillian Martin </a:t>
            </a:r>
            <a:r>
              <a:rPr lang="en-US" dirty="0" err="1"/>
              <a:t>Mehers</a:t>
            </a:r>
            <a:r>
              <a:rPr lang="en-US" dirty="0"/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You can find a printable worksheet for this activity here: </a:t>
            </a:r>
            <a:endParaRPr dirty="0"/>
          </a:p>
        </p:txBody>
      </p:sp>
      <p:sp>
        <p:nvSpPr>
          <p:cNvPr id="229" name="Google Shape;229;g2a19d047cbe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a00048442e_2_4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9" name="Google Shape;279;g2a00048442e_2_4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62be262eba_1_4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5" name="Google Shape;285;g262be262eba_1_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a00048442e_2_4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0" name="Google Shape;290;g2a00048442e_2_4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62be262eba_1_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6" name="Google Shape;296;g262be262eba_1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a00048442e_2_43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1" name="Google Shape;301;g2a00048442e_2_4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62be262eba_1_4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7" name="Google Shape;307;g262be262eba_1_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a00048442e_2_4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2" name="Google Shape;312;g2a00048442e_2_4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62be262eba_1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8" name="Google Shape;318;g262be262eba_1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2a00048442e_2_4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3" name="Google Shape;323;g2a00048442e_2_4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a00048442e_2_4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If you don’t want to take the time to have your students draw these graphs, you could use The Bathtub Game Worksheet found here: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5" name="Google Shape;235;g2a00048442e_2_4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62be262eba_1_3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1" name="Google Shape;241;g262be262eba_1_3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a00048442e_2_4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6" name="Google Shape;246;g2a00048442e_2_4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62be262eba_1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2" name="Google Shape;252;g262be262eba_1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a00048442e_2_4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7" name="Google Shape;257;g2a00048442e_2_4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62be262eba_1_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3" name="Google Shape;263;g262be262eba_1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a00048442e_2_4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8" name="Google Shape;268;g2a00048442e_2_4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62be262eba_1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4" name="Google Shape;274;g262be262eba_1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edbbfdef4c_0_89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g1edbbfdef4c_0_89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5" name="Google Shape;95;g1edbbfdef4c_0_8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g1edbbfdef4c_0_8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g1edbbfdef4c_0_8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48df7c1441_0_696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g248df7c1441_0_696"/>
          <p:cNvSpPr txBox="1">
            <a:spLocks noGrp="1"/>
          </p:cNvSpPr>
          <p:nvPr>
            <p:ph type="body" idx="1"/>
          </p:nvPr>
        </p:nvSpPr>
        <p:spPr>
          <a:xfrm>
            <a:off x="747925" y="1302837"/>
            <a:ext cx="6140400" cy="3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73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Char char="✘"/>
              <a:defRPr sz="250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101" name="Google Shape;101;g248df7c1441_0_696"/>
          <p:cNvGrpSpPr/>
          <p:nvPr/>
        </p:nvGrpSpPr>
        <p:grpSpPr>
          <a:xfrm>
            <a:off x="7442903" y="-91154"/>
            <a:ext cx="1796289" cy="5330574"/>
            <a:chOff x="6023725" y="842300"/>
            <a:chExt cx="1358150" cy="4030375"/>
          </a:xfrm>
        </p:grpSpPr>
        <p:sp>
          <p:nvSpPr>
            <p:cNvPr id="102" name="Google Shape;102;g248df7c1441_0_696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g248df7c1441_0_696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g248df7c1441_0_696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g248df7c1441_0_696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g248df7c1441_0_696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g248df7c1441_0_696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g248df7c1441_0_696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g248df7c1441_0_696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g248df7c1441_0_696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g248df7c1441_0_696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g248df7c1441_0_696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g248df7c1441_0_696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g248df7c1441_0_696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g248df7c1441_0_696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g248df7c1441_0_696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g248df7c1441_0_696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g248df7c1441_0_696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g248df7c1441_0_696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g248df7c1441_0_696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g248df7c1441_0_696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g248df7c1441_0_696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g248df7c1441_0_696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g248df7c1441_0_696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g248df7c1441_0_696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g248df7c1441_0_696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g248df7c1441_0_696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g248df7c1441_0_696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g248df7c1441_0_696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g248df7c1441_0_696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31" name="Google Shape;131;g248df7c1441_0_696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32" name="Google Shape;132;g248df7c1441_0_696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_1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48df7c1441_0_665"/>
          <p:cNvSpPr txBox="1">
            <a:spLocks noGrp="1"/>
          </p:cNvSpPr>
          <p:nvPr>
            <p:ph type="ctrTitle"/>
          </p:nvPr>
        </p:nvSpPr>
        <p:spPr>
          <a:xfrm>
            <a:off x="2305100" y="1161050"/>
            <a:ext cx="61530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Font typeface="Arial"/>
              <a:buNone/>
              <a:defRPr sz="480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Font typeface="Arial"/>
              <a:buNone/>
              <a:defRPr sz="480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Font typeface="Arial"/>
              <a:buNone/>
              <a:defRPr sz="480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Font typeface="Arial"/>
              <a:buNone/>
              <a:defRPr sz="480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Font typeface="Arial"/>
              <a:buNone/>
              <a:defRPr sz="480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Font typeface="Arial"/>
              <a:buNone/>
              <a:defRPr sz="480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Font typeface="Arial"/>
              <a:buNone/>
              <a:defRPr sz="480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Font typeface="Arial"/>
              <a:buNone/>
              <a:defRPr sz="480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Font typeface="Arial"/>
              <a:buNone/>
              <a:defRPr sz="480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Google Shape;135;g248df7c1441_0_665"/>
          <p:cNvSpPr/>
          <p:nvPr/>
        </p:nvSpPr>
        <p:spPr>
          <a:xfrm>
            <a:off x="723692" y="4220091"/>
            <a:ext cx="794875" cy="985737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g248df7c1441_0_665"/>
          <p:cNvSpPr/>
          <p:nvPr/>
        </p:nvSpPr>
        <p:spPr>
          <a:xfrm>
            <a:off x="-58319" y="3053287"/>
            <a:ext cx="782014" cy="890356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g248df7c1441_0_665"/>
          <p:cNvSpPr/>
          <p:nvPr/>
        </p:nvSpPr>
        <p:spPr>
          <a:xfrm>
            <a:off x="4025101" y="3422420"/>
            <a:ext cx="370865" cy="809588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g248df7c1441_0_665"/>
          <p:cNvSpPr/>
          <p:nvPr/>
        </p:nvSpPr>
        <p:spPr>
          <a:xfrm>
            <a:off x="3078045" y="3128353"/>
            <a:ext cx="730671" cy="895811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g248df7c1441_0_665"/>
          <p:cNvSpPr/>
          <p:nvPr/>
        </p:nvSpPr>
        <p:spPr>
          <a:xfrm>
            <a:off x="5401648" y="3285712"/>
            <a:ext cx="805934" cy="75083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g248df7c1441_0_665"/>
          <p:cNvSpPr/>
          <p:nvPr/>
        </p:nvSpPr>
        <p:spPr>
          <a:xfrm>
            <a:off x="8364459" y="3346843"/>
            <a:ext cx="873792" cy="600260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g248df7c1441_0_665"/>
          <p:cNvSpPr/>
          <p:nvPr/>
        </p:nvSpPr>
        <p:spPr>
          <a:xfrm>
            <a:off x="4551116" y="3125540"/>
            <a:ext cx="657208" cy="679227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g248df7c1441_0_665"/>
          <p:cNvSpPr/>
          <p:nvPr/>
        </p:nvSpPr>
        <p:spPr>
          <a:xfrm>
            <a:off x="4419881" y="3994835"/>
            <a:ext cx="919681" cy="950908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g248df7c1441_0_665"/>
          <p:cNvSpPr/>
          <p:nvPr/>
        </p:nvSpPr>
        <p:spPr>
          <a:xfrm>
            <a:off x="2644912" y="4036538"/>
            <a:ext cx="890356" cy="706800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g248df7c1441_0_665"/>
          <p:cNvSpPr/>
          <p:nvPr/>
        </p:nvSpPr>
        <p:spPr>
          <a:xfrm>
            <a:off x="2116542" y="3186156"/>
            <a:ext cx="829755" cy="780163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g248df7c1441_0_665"/>
          <p:cNvSpPr/>
          <p:nvPr/>
        </p:nvSpPr>
        <p:spPr>
          <a:xfrm>
            <a:off x="1347361" y="3186147"/>
            <a:ext cx="599146" cy="706813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g248df7c1441_0_665"/>
          <p:cNvSpPr/>
          <p:nvPr/>
        </p:nvSpPr>
        <p:spPr>
          <a:xfrm>
            <a:off x="2681615" y="4813559"/>
            <a:ext cx="816944" cy="313967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248df7c1441_0_665"/>
          <p:cNvSpPr/>
          <p:nvPr/>
        </p:nvSpPr>
        <p:spPr>
          <a:xfrm>
            <a:off x="7146421" y="4508764"/>
            <a:ext cx="1040884" cy="730621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g248df7c1441_0_665"/>
          <p:cNvSpPr/>
          <p:nvPr/>
        </p:nvSpPr>
        <p:spPr>
          <a:xfrm>
            <a:off x="7146430" y="3104432"/>
            <a:ext cx="684732" cy="721463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g248df7c1441_0_665"/>
          <p:cNvSpPr/>
          <p:nvPr/>
        </p:nvSpPr>
        <p:spPr>
          <a:xfrm>
            <a:off x="5262207" y="4729516"/>
            <a:ext cx="525046" cy="372666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g248df7c1441_0_665"/>
          <p:cNvSpPr/>
          <p:nvPr/>
        </p:nvSpPr>
        <p:spPr>
          <a:xfrm>
            <a:off x="8376372" y="4729061"/>
            <a:ext cx="508532" cy="324976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g248df7c1441_0_665"/>
          <p:cNvSpPr/>
          <p:nvPr/>
        </p:nvSpPr>
        <p:spPr>
          <a:xfrm>
            <a:off x="3808716" y="4429326"/>
            <a:ext cx="570935" cy="567282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g248df7c1441_0_665"/>
          <p:cNvSpPr/>
          <p:nvPr/>
        </p:nvSpPr>
        <p:spPr>
          <a:xfrm>
            <a:off x="7975391" y="3053272"/>
            <a:ext cx="541560" cy="67927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g248df7c1441_0_665"/>
          <p:cNvSpPr/>
          <p:nvPr/>
        </p:nvSpPr>
        <p:spPr>
          <a:xfrm>
            <a:off x="1570785" y="4028294"/>
            <a:ext cx="734324" cy="723314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g248df7c1441_0_665"/>
          <p:cNvSpPr/>
          <p:nvPr/>
        </p:nvSpPr>
        <p:spPr>
          <a:xfrm>
            <a:off x="247060" y="4094875"/>
            <a:ext cx="275434" cy="244207"/>
          </a:xfrm>
          <a:custGeom>
            <a:avLst/>
            <a:gdLst/>
            <a:ahLst/>
            <a:cxnLst/>
            <a:rect l="l" t="t" r="r" b="b"/>
            <a:pathLst>
              <a:path w="5504" h="4880" extrusionOk="0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g248df7c1441_0_665"/>
          <p:cNvSpPr/>
          <p:nvPr/>
        </p:nvSpPr>
        <p:spPr>
          <a:xfrm>
            <a:off x="8516944" y="4082884"/>
            <a:ext cx="690236" cy="510383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g248df7c1441_0_665"/>
          <p:cNvSpPr/>
          <p:nvPr/>
        </p:nvSpPr>
        <p:spPr>
          <a:xfrm>
            <a:off x="859713" y="3417442"/>
            <a:ext cx="317620" cy="659010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g248df7c1441_0_665"/>
          <p:cNvSpPr/>
          <p:nvPr/>
        </p:nvSpPr>
        <p:spPr>
          <a:xfrm rot="1920742">
            <a:off x="5707038" y="4185643"/>
            <a:ext cx="884797" cy="807544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g248df7c1441_0_665"/>
          <p:cNvSpPr/>
          <p:nvPr/>
        </p:nvSpPr>
        <p:spPr>
          <a:xfrm rot="-3496844">
            <a:off x="115842" y="4495909"/>
            <a:ext cx="537852" cy="491733"/>
          </a:xfrm>
          <a:custGeom>
            <a:avLst/>
            <a:gdLst/>
            <a:ahLst/>
            <a:cxnLst/>
            <a:rect l="l" t="t" r="r" b="b"/>
            <a:pathLst>
              <a:path w="10748" h="9281" extrusionOk="0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g248df7c1441_0_665"/>
          <p:cNvSpPr/>
          <p:nvPr/>
        </p:nvSpPr>
        <p:spPr>
          <a:xfrm>
            <a:off x="7518184" y="3966329"/>
            <a:ext cx="846269" cy="598458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g248df7c1441_0_665"/>
          <p:cNvSpPr/>
          <p:nvPr/>
        </p:nvSpPr>
        <p:spPr>
          <a:xfrm rot="-5400000">
            <a:off x="6496794" y="3021440"/>
            <a:ext cx="493819" cy="63153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g248df7c1441_0_665"/>
          <p:cNvSpPr/>
          <p:nvPr/>
        </p:nvSpPr>
        <p:spPr>
          <a:xfrm>
            <a:off x="6453205" y="3705907"/>
            <a:ext cx="666366" cy="752689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g248df7c1441_0_665"/>
          <p:cNvSpPr/>
          <p:nvPr/>
        </p:nvSpPr>
        <p:spPr>
          <a:xfrm>
            <a:off x="1866011" y="4742878"/>
            <a:ext cx="681078" cy="455287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g248df7c1441_0_665"/>
          <p:cNvSpPr/>
          <p:nvPr/>
        </p:nvSpPr>
        <p:spPr>
          <a:xfrm>
            <a:off x="6669805" y="4614395"/>
            <a:ext cx="308462" cy="330481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edbbfdef4c_0_9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g1edbbfdef4c_0_9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g1edbbfdef4c_0_9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g1edbbfdef4c_0_9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g1edbbfdef4c_0_9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edbbfdef4c_0_101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g1edbbfdef4c_0_101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73" name="Google Shape;173;g1edbbfdef4c_0_10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g1edbbfdef4c_0_10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g1edbbfdef4c_0_10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edbbfdef4c_0_10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g1edbbfdef4c_0_10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g1edbbfdef4c_0_10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0" name="Google Shape;180;g1edbbfdef4c_0_10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g1edbbfdef4c_0_10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g1edbbfdef4c_0_10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edbbfdef4c_0_114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g1edbbfdef4c_0_114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86" name="Google Shape;186;g1edbbfdef4c_0_114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g1edbbfdef4c_0_114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88" name="Google Shape;188;g1edbbfdef4c_0_114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g1edbbfdef4c_0_1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g1edbbfdef4c_0_1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g1edbbfdef4c_0_1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edbbfdef4c_0_1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g1edbbfdef4c_0_1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g1edbbfdef4c_0_1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g1edbbfdef4c_0_1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edbbfdef4c_0_1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g1edbbfdef4c_0_1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g1edbbfdef4c_0_1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edbbfdef4c_0_13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g1edbbfdef4c_0_132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204" name="Google Shape;204;g1edbbfdef4c_0_132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205" name="Google Shape;205;g1edbbfdef4c_0_1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g1edbbfdef4c_0_1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g1edbbfdef4c_0_1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edbbfdef4c_0_13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g1edbbfdef4c_0_139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211" name="Google Shape;211;g1edbbfdef4c_0_139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212" name="Google Shape;212;g1edbbfdef4c_0_13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g1edbbfdef4c_0_13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g1edbbfdef4c_0_13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edbbfdef4c_0_14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g1edbbfdef4c_0_146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18" name="Google Shape;218;g1edbbfdef4c_0_14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g1edbbfdef4c_0_14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g1edbbfdef4c_0_14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edbbfdef4c_0_152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g1edbbfdef4c_0_152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24" name="Google Shape;224;g1edbbfdef4c_0_15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g1edbbfdef4c_0_15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g1edbbfdef4c_0_15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ullets &amp; Photo">
  <p:cSld name="Title, Bullets &amp; Photo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2a00048442e_2_4193"/>
          <p:cNvSpPr txBox="1">
            <a:spLocks noGrp="1"/>
          </p:cNvSpPr>
          <p:nvPr>
            <p:ph type="title"/>
          </p:nvPr>
        </p:nvSpPr>
        <p:spPr>
          <a:xfrm>
            <a:off x="491133" y="234404"/>
            <a:ext cx="3589800" cy="5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g2a00048442e_2_4193"/>
          <p:cNvSpPr txBox="1">
            <a:spLocks noGrp="1"/>
          </p:cNvSpPr>
          <p:nvPr>
            <p:ph type="body" idx="1"/>
          </p:nvPr>
        </p:nvSpPr>
        <p:spPr>
          <a:xfrm>
            <a:off x="491133" y="745125"/>
            <a:ext cx="35898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  <a:defRPr sz="2400" b="1"/>
            </a:lvl1pPr>
            <a:lvl2pPr marL="914400" lvl="1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g2a00048442e_2_4193"/>
          <p:cNvSpPr txBox="1">
            <a:spLocks noGrp="1"/>
          </p:cNvSpPr>
          <p:nvPr>
            <p:ph type="body" idx="2"/>
          </p:nvPr>
        </p:nvSpPr>
        <p:spPr>
          <a:xfrm>
            <a:off x="491133" y="1835051"/>
            <a:ext cx="3589800" cy="29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g2a00048442e_2_4193"/>
          <p:cNvSpPr>
            <a:spLocks noGrp="1"/>
          </p:cNvSpPr>
          <p:nvPr>
            <p:ph type="pic" idx="3"/>
          </p:nvPr>
        </p:nvSpPr>
        <p:spPr>
          <a:xfrm>
            <a:off x="580430" y="341561"/>
            <a:ext cx="11930100" cy="4445400"/>
          </a:xfrm>
          <a:prstGeom prst="rect">
            <a:avLst/>
          </a:prstGeom>
          <a:noFill/>
          <a:ln>
            <a:noFill/>
          </a:ln>
        </p:spPr>
      </p:sp>
      <p:sp>
        <p:nvSpPr>
          <p:cNvPr id="32" name="Google Shape;32;g2a00048442e_2_4193"/>
          <p:cNvSpPr txBox="1">
            <a:spLocks noGrp="1"/>
          </p:cNvSpPr>
          <p:nvPr>
            <p:ph type="sldNum" idx="12"/>
          </p:nvPr>
        </p:nvSpPr>
        <p:spPr>
          <a:xfrm>
            <a:off x="4464891" y="4862214"/>
            <a:ext cx="209400" cy="1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9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edbbfdef4c_0_8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g1edbbfdef4c_0_8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g1edbbfdef4c_0_8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g1edbbfdef4c_0_8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g1edbbfdef4c_0_8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a19d047cbe_0_86"/>
          <p:cNvSpPr txBox="1"/>
          <p:nvPr/>
        </p:nvSpPr>
        <p:spPr>
          <a:xfrm>
            <a:off x="628650" y="3596575"/>
            <a:ext cx="7886700" cy="12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3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The Bathtub Game</a:t>
            </a:r>
            <a:endParaRPr sz="34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31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Find more resources like this at STEMAZing.org</a:t>
            </a:r>
            <a:endParaRPr sz="31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g2a19d047cbe_0_8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8113" y="639900"/>
            <a:ext cx="8267775" cy="287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a00048442e_2_4312"/>
          <p:cNvSpPr txBox="1"/>
          <p:nvPr/>
        </p:nvSpPr>
        <p:spPr>
          <a:xfrm>
            <a:off x="4851900" y="968050"/>
            <a:ext cx="4292100" cy="4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Trial 2: </a:t>
            </a:r>
            <a:endParaRPr sz="21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with 6 players in the stock. </a:t>
            </a: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 cycles of:</a:t>
            </a:r>
            <a:endParaRPr sz="21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Inflow: 2 players in.</a:t>
            </a: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Outflow: 0 players out.</a:t>
            </a: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Three cycles of:</a:t>
            </a:r>
            <a:endParaRPr sz="21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Inflow: 1 player in.</a:t>
            </a: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Outflow: 0 Players out.</a:t>
            </a: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Lesson:</a:t>
            </a:r>
            <a:r>
              <a:rPr lang="en-US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Even if inflow is made smaller, if the inflow is greater than the outflow…</a:t>
            </a: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2" name="Google Shape;282;g2a00048442e_2_43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927600"/>
            <a:ext cx="3455406" cy="406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62be262eba_1_403"/>
          <p:cNvSpPr/>
          <p:nvPr/>
        </p:nvSpPr>
        <p:spPr>
          <a:xfrm>
            <a:off x="189325" y="229075"/>
            <a:ext cx="87828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Trial 3</a:t>
            </a:r>
            <a:endParaRPr sz="1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a00048442e_2_4290"/>
          <p:cNvSpPr txBox="1"/>
          <p:nvPr/>
        </p:nvSpPr>
        <p:spPr>
          <a:xfrm>
            <a:off x="4875250" y="1737825"/>
            <a:ext cx="4292100" cy="18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Trial 3: </a:t>
            </a:r>
            <a:endParaRPr sz="21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with 6 players in the stock. </a:t>
            </a: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Five cycles of:</a:t>
            </a:r>
            <a:endParaRPr sz="21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Inflow: 2 players in.</a:t>
            </a: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Outflow: 2 players out.</a:t>
            </a: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3" name="Google Shape;293;g2a00048442e_2_429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9950" y="785450"/>
            <a:ext cx="3561576" cy="435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62be262eba_1_387"/>
          <p:cNvSpPr/>
          <p:nvPr/>
        </p:nvSpPr>
        <p:spPr>
          <a:xfrm>
            <a:off x="189325" y="229075"/>
            <a:ext cx="87828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Safety Slide</a:t>
            </a:r>
            <a:endParaRPr sz="1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a00048442e_2_4319"/>
          <p:cNvSpPr txBox="1"/>
          <p:nvPr/>
        </p:nvSpPr>
        <p:spPr>
          <a:xfrm>
            <a:off x="4875250" y="1737825"/>
            <a:ext cx="4292100" cy="27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Trial 3: </a:t>
            </a:r>
            <a:endParaRPr sz="21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with 6 players in the stock. </a:t>
            </a: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Five cycles of:</a:t>
            </a:r>
            <a:endParaRPr sz="21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Inflow: 2 players in.</a:t>
            </a: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Outflow: 2 players out.</a:t>
            </a: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Lesson:</a:t>
            </a:r>
            <a:r>
              <a:rPr lang="en-US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If the inflow is the same as the outflow…</a:t>
            </a: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4" name="Google Shape;304;g2a00048442e_2_43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949850"/>
            <a:ext cx="3435426" cy="404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62be262eba_1_407"/>
          <p:cNvSpPr/>
          <p:nvPr/>
        </p:nvSpPr>
        <p:spPr>
          <a:xfrm>
            <a:off x="189325" y="229075"/>
            <a:ext cx="87828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Trial 4</a:t>
            </a:r>
            <a:endParaRPr sz="1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a00048442e_2_4297"/>
          <p:cNvSpPr txBox="1"/>
          <p:nvPr/>
        </p:nvSpPr>
        <p:spPr>
          <a:xfrm>
            <a:off x="4572000" y="1061350"/>
            <a:ext cx="4292100" cy="37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Trial 4: </a:t>
            </a:r>
            <a:endParaRPr sz="21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with 6 players in the stock. </a:t>
            </a: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cycle of:</a:t>
            </a:r>
            <a:endParaRPr sz="21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Inflow: 5 players in.</a:t>
            </a: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Outflow: 1 player out.</a:t>
            </a: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cycle of:</a:t>
            </a:r>
            <a:endParaRPr sz="21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Inflow: 1 player in.</a:t>
            </a: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Outflow: 1 player out.</a:t>
            </a: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Three cycles of:</a:t>
            </a:r>
            <a:endParaRPr sz="21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Inflow: 0 players in.</a:t>
            </a: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Outflow: 1 player out.</a:t>
            </a: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5" name="Google Shape;315;g2a00048442e_2_429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9950" y="785450"/>
            <a:ext cx="3561576" cy="435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62be262eba_1_391"/>
          <p:cNvSpPr/>
          <p:nvPr/>
        </p:nvSpPr>
        <p:spPr>
          <a:xfrm>
            <a:off x="189325" y="229075"/>
            <a:ext cx="87828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Safety Slide</a:t>
            </a:r>
            <a:endParaRPr sz="1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a00048442e_2_4326"/>
          <p:cNvSpPr txBox="1"/>
          <p:nvPr/>
        </p:nvSpPr>
        <p:spPr>
          <a:xfrm>
            <a:off x="4344650" y="756550"/>
            <a:ext cx="4519500" cy="42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Trial 4: 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with 6 players in the stock.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cycle of: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Inflow: 5 players in.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Outflow: 1 player out.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cycle of: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Inflow: 1 player in.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Outflow: 1 player out.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Three cycles of: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Inflow: 0 players in.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Outflow: 1 player out.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Lesson:</a:t>
            </a:r>
            <a:r>
              <a:rPr lang="en-US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Even if the inflow is less than the outflow…</a:t>
            </a: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6" name="Google Shape;326;g2a00048442e_2_43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894900"/>
            <a:ext cx="3491500" cy="4063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a00048442e_2_4228"/>
          <p:cNvSpPr txBox="1"/>
          <p:nvPr/>
        </p:nvSpPr>
        <p:spPr>
          <a:xfrm>
            <a:off x="4875250" y="1737825"/>
            <a:ext cx="4292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Draw this behavior-over-time graph on your whiteboard paddle.</a:t>
            </a: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Google Shape;238;g2a00048442e_2_42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9950" y="785450"/>
            <a:ext cx="3561576" cy="435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62be262eba_1_395"/>
          <p:cNvSpPr/>
          <p:nvPr/>
        </p:nvSpPr>
        <p:spPr>
          <a:xfrm>
            <a:off x="189325" y="229075"/>
            <a:ext cx="87828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Trial 1</a:t>
            </a:r>
            <a:endParaRPr sz="1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a00048442e_2_4241"/>
          <p:cNvSpPr txBox="1"/>
          <p:nvPr/>
        </p:nvSpPr>
        <p:spPr>
          <a:xfrm>
            <a:off x="4875250" y="1737825"/>
            <a:ext cx="4292100" cy="18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Trial 1: </a:t>
            </a:r>
            <a:endParaRPr sz="21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with 6 players in the stock. </a:t>
            </a: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Five cycles of:</a:t>
            </a:r>
            <a:endParaRPr sz="21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Inflow: 2 players in.</a:t>
            </a: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Outflow: 0 players out.</a:t>
            </a: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9" name="Google Shape;249;g2a00048442e_2_42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9950" y="785450"/>
            <a:ext cx="3561576" cy="435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62be262eba_1_377"/>
          <p:cNvSpPr/>
          <p:nvPr/>
        </p:nvSpPr>
        <p:spPr>
          <a:xfrm>
            <a:off x="189325" y="229075"/>
            <a:ext cx="87828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Safety Slide</a:t>
            </a:r>
            <a:endParaRPr sz="1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a00048442e_2_4305"/>
          <p:cNvSpPr txBox="1"/>
          <p:nvPr/>
        </p:nvSpPr>
        <p:spPr>
          <a:xfrm>
            <a:off x="4875250" y="1737825"/>
            <a:ext cx="4292100" cy="27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Trial 1: </a:t>
            </a:r>
            <a:endParaRPr sz="21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with 6 players in the stock. </a:t>
            </a: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Five cycles of:</a:t>
            </a:r>
            <a:endParaRPr sz="21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Inflow: 2 players in.</a:t>
            </a: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Outflow: 0 players out.</a:t>
            </a: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Lesson:</a:t>
            </a:r>
            <a:r>
              <a:rPr lang="en-US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If inflow is greater than outflow…</a:t>
            </a: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0" name="Google Shape;260;g2a00048442e_2_430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896525"/>
            <a:ext cx="3477475" cy="409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62be262eba_1_399"/>
          <p:cNvSpPr/>
          <p:nvPr/>
        </p:nvSpPr>
        <p:spPr>
          <a:xfrm>
            <a:off x="189325" y="229075"/>
            <a:ext cx="87828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Trial 2</a:t>
            </a:r>
            <a:endParaRPr sz="1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a00048442e_2_4269"/>
          <p:cNvSpPr txBox="1"/>
          <p:nvPr/>
        </p:nvSpPr>
        <p:spPr>
          <a:xfrm>
            <a:off x="4875250" y="1737825"/>
            <a:ext cx="4292100" cy="27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Trial 2: </a:t>
            </a:r>
            <a:endParaRPr sz="21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with 6 players in the stock. </a:t>
            </a: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 cycles of:</a:t>
            </a:r>
            <a:endParaRPr sz="21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Inflow: 2 players in.</a:t>
            </a: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Outflow: 0 players out.</a:t>
            </a: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Three cycles of:</a:t>
            </a:r>
            <a:endParaRPr sz="21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Inflow: 1 player in.</a:t>
            </a: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Outflow: 0 Players out.</a:t>
            </a: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1" name="Google Shape;271;g2a00048442e_2_42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9950" y="785450"/>
            <a:ext cx="3561576" cy="435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62be262eba_1_383"/>
          <p:cNvSpPr/>
          <p:nvPr/>
        </p:nvSpPr>
        <p:spPr>
          <a:xfrm>
            <a:off x="189325" y="229075"/>
            <a:ext cx="87828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Safety Slide</a:t>
            </a:r>
            <a:endParaRPr sz="1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459</Words>
  <Application>Microsoft Macintosh PowerPoint</Application>
  <PresentationFormat>On-screen Show (16:9)</PresentationFormat>
  <Paragraphs>80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Helvetica Neue</vt:lpstr>
      <vt:lpstr>Sniglet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Waight</dc:creator>
  <cp:lastModifiedBy>DaNel Hogan</cp:lastModifiedBy>
  <cp:revision>1</cp:revision>
  <dcterms:created xsi:type="dcterms:W3CDTF">2018-05-22T14:40:41Z</dcterms:created>
  <dcterms:modified xsi:type="dcterms:W3CDTF">2023-12-03T02:31:10Z</dcterms:modified>
</cp:coreProperties>
</file>