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39F1782-FC91-4876-83BF-1476E21612EF}">
  <a:tblStyle styleId="{739F1782-FC91-4876-83BF-1476E21612E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fill>
          <a:solidFill>
            <a:srgbClr val="D0DEEF"/>
          </a:solidFill>
        </a:fill>
      </a:tcStyle>
    </a:band1H>
    <a:band2H>
      <a:tcTxStyle/>
    </a:band2H>
    <a:band1V>
      <a:tcTxStyle/>
      <a:tcStyle>
        <a:fill>
          <a:solidFill>
            <a:srgbClr val="D0DEEF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5" name="Google Shape;15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8" name="Google Shape;58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9" name="Google Shape;59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6" name="Google Shape;66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/>
        </p:nvSpPr>
        <p:spPr>
          <a:xfrm>
            <a:off x="2173050" y="6555073"/>
            <a:ext cx="7845900" cy="3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Activity made by STEMAZing.org using images licensed as CC BY-NC-SA 4.0 from thewonderofscience.com</a:t>
            </a: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8.png"/><Relationship Id="rId11" Type="http://schemas.openxmlformats.org/officeDocument/2006/relationships/image" Target="../media/image10.png"/><Relationship Id="rId10" Type="http://schemas.openxmlformats.org/officeDocument/2006/relationships/image" Target="../media/image1.png"/><Relationship Id="rId12" Type="http://schemas.openxmlformats.org/officeDocument/2006/relationships/image" Target="../media/image2.png"/><Relationship Id="rId9" Type="http://schemas.openxmlformats.org/officeDocument/2006/relationships/image" Target="../media/image5.png"/><Relationship Id="rId5" Type="http://schemas.openxmlformats.org/officeDocument/2006/relationships/image" Target="../media/image9.png"/><Relationship Id="rId6" Type="http://schemas.openxmlformats.org/officeDocument/2006/relationships/image" Target="../media/image7.png"/><Relationship Id="rId7" Type="http://schemas.openxmlformats.org/officeDocument/2006/relationships/image" Target="../media/image4.png"/><Relationship Id="rId8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Google Shape;85;p13"/>
          <p:cNvGraphicFramePr/>
          <p:nvPr/>
        </p:nvGraphicFramePr>
        <p:xfrm>
          <a:off x="203198" y="19715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{739F1782-FC91-4876-83BF-1476E21612EF}</a:tableStyleId>
              </a:tblPr>
              <a:tblGrid>
                <a:gridCol w="2365550"/>
                <a:gridCol w="2365550"/>
                <a:gridCol w="2365550"/>
                <a:gridCol w="2365550"/>
                <a:gridCol w="2365550"/>
              </a:tblGrid>
              <a:tr h="32487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Asking questions</a:t>
                      </a:r>
                      <a:endParaRPr sz="18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BBD6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D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efining problems</a:t>
                      </a:r>
                      <a:endParaRPr sz="1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BBD6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Developing and using models</a:t>
                      </a:r>
                      <a:endParaRPr sz="1800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BBD6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Planning and carrying out investigations</a:t>
                      </a:r>
                      <a:endParaRPr sz="1800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BBD6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Analyzing and interpreting data</a:t>
                      </a:r>
                      <a:endParaRPr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BBD6EE"/>
                    </a:solidFill>
                  </a:tcPr>
                </a:tc>
              </a:tr>
              <a:tr h="3248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en-US" sz="1800"/>
                        <a:t>Using mathematics &amp; computational thinking</a:t>
                      </a:r>
                      <a:endParaRPr b="1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800" u="none" cap="none" strike="noStrike"/>
                    </a:p>
                  </a:txBody>
                  <a:tcPr marT="45725" marB="45725" marR="91450" marL="91450">
                    <a:solidFill>
                      <a:srgbClr val="BBD6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en-US" sz="1800"/>
                        <a:t>Constructing explanations</a:t>
                      </a:r>
                      <a:endParaRPr b="1" sz="1800" u="none" cap="none" strike="noStrike"/>
                    </a:p>
                  </a:txBody>
                  <a:tcPr marT="45725" marB="45725" marR="91450" marL="91450">
                    <a:solidFill>
                      <a:srgbClr val="BBD6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en-US" sz="1800"/>
                        <a:t>D</a:t>
                      </a:r>
                      <a:r>
                        <a:rPr b="1" lang="en-US" sz="1800"/>
                        <a:t>esigning solutions</a:t>
                      </a:r>
                      <a:endParaRPr b="1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b="1" sz="1800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800" u="none" cap="none" strike="noStrike"/>
                    </a:p>
                  </a:txBody>
                  <a:tcPr marT="45725" marB="45725" marR="91450" marL="91450">
                    <a:solidFill>
                      <a:srgbClr val="BBD6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None/>
                      </a:pPr>
                      <a:r>
                        <a:rPr b="1" lang="en-US" sz="1800"/>
                        <a:t>Engaging in argument from evidence</a:t>
                      </a:r>
                      <a:endParaRPr b="1" sz="1800"/>
                    </a:p>
                  </a:txBody>
                  <a:tcPr marT="45725" marB="45725" marR="91450" marL="91450">
                    <a:solidFill>
                      <a:srgbClr val="BBD6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/>
                        <a:t>Obtaining, evaluating and communicating information</a:t>
                      </a:r>
                      <a:endParaRPr b="1"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45725" marB="45725" marR="91450" marL="91450">
                    <a:solidFill>
                      <a:srgbClr val="BBD6EE"/>
                    </a:solidFill>
                  </a:tcPr>
                </a:tc>
              </a:tr>
            </a:tbl>
          </a:graphicData>
        </a:graphic>
      </p:graphicFrame>
      <p:pic>
        <p:nvPicPr>
          <p:cNvPr id="86" name="Google Shape;8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312900" y="7269223"/>
            <a:ext cx="1995725" cy="1856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396825" y="5428350"/>
            <a:ext cx="1995725" cy="1950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2312900" y="4796000"/>
            <a:ext cx="1995725" cy="226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396825" y="710281"/>
            <a:ext cx="1995725" cy="2213419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396822" y="7779526"/>
            <a:ext cx="1995725" cy="153983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2396825" y="3175926"/>
            <a:ext cx="1995725" cy="2000198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2312900" y="432751"/>
            <a:ext cx="1995725" cy="1663111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2312900" y="-1648430"/>
            <a:ext cx="1995725" cy="164843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2312900" y="2385694"/>
            <a:ext cx="1995725" cy="2120458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2396826" y="-1382650"/>
            <a:ext cx="1995725" cy="19551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