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7" r:id="rId19"/>
    <p:sldId id="279" r:id="rId20"/>
    <p:sldId id="281" r:id="rId21"/>
    <p:sldId id="282" r:id="rId22"/>
    <p:sldId id="283" r:id="rId23"/>
    <p:sldId id="284" r:id="rId2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  <a:tblStyle styleId="{4A9BC294-FFE2-49D5-8D69-9E1BD2C41BD5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AF4"/>
          </a:solidFill>
        </a:fill>
      </a:tcStyle>
    </a:wholeTbl>
    <a:band2H>
      <a:tcTxStyle/>
      <a:tcStyle>
        <a:tcBdr/>
        <a:fill>
          <a:solidFill>
            <a:srgbClr val="F1F5F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381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095C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1618"/>
  </p:normalViewPr>
  <p:slideViewPr>
    <p:cSldViewPr snapToGrid="0" snapToObjects="1">
      <p:cViewPr varScale="1">
        <p:scale>
          <a:sx n="45" d="100"/>
          <a:sy n="45" d="100"/>
        </p:scale>
        <p:origin x="173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ceref.com/news/viewpr.html?pid=7055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hoffman.cm.utexas.edu/courses/rededgedetectingvegetation.pdf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spacetelescope.org/archives/images/large/heic1802d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Earth is the one planet we know of w/ liquid water on the surface (as well as a range of other environments)</a:t>
            </a:r>
          </a:p>
        </p:txBody>
      </p:sp>
    </p:spTree>
    <p:extLst>
      <p:ext uri="{BB962C8B-B14F-4D97-AF65-F5344CB8AC3E}">
        <p14:creationId xmlns:p14="http://schemas.microsoft.com/office/powerpoint/2010/main" val="1789886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2" name="Shape 3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u="non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Spectrum of Earth’s atmosphere taking from Earth light reflecting off the Moon</a:t>
            </a:r>
          </a:p>
          <a:p>
            <a:r>
              <a:rPr lang="en-US" u="none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Can see evidence of life, namely ozone and water absorption lines as well as the vegetation red-edge, a feature caused by light reflecting off of green plants on the planet’s surface</a:t>
            </a:r>
          </a:p>
          <a:p>
            <a:endParaRPr lang="en-US" u="sng" dirty="0">
              <a:hlinkClick r:id="rId3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r>
              <a:rPr u="sng" dirty="0"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http://www.spaceref.com/news/viewpr.html?pid=7055</a:t>
            </a:r>
            <a:endParaRPr lang="en-US" u="sng" dirty="0"/>
          </a:p>
          <a:p>
            <a:r>
              <a:rPr u="sng" dirty="0">
                <a:hlinkClick r:id="rId4"/>
              </a:rPr>
              <a:t>http://hoffman.cm.utexas.edu/courses/rededgedetectingvegetation.pdf</a:t>
            </a:r>
            <a:endParaRPr lang="en-US" u="sng" dirty="0">
              <a:hlinkClick r:id="rId4"/>
            </a:endParaRPr>
          </a:p>
          <a:p>
            <a:endParaRPr lang="en-US" u="sng" dirty="0">
              <a:hlinkClick r:id="rId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CO2 is a strong feature in the atmosphere but is not a sign of life. Instead need O3, which is produced by living organisms </a:t>
            </a:r>
          </a:p>
        </p:txBody>
      </p:sp>
    </p:spTree>
    <p:extLst>
      <p:ext uri="{BB962C8B-B14F-4D97-AF65-F5344CB8AC3E}">
        <p14:creationId xmlns:p14="http://schemas.microsoft.com/office/powerpoint/2010/main" val="170897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Four next generation missions have been proposed for launch in the 2030’s. Only one will be funded.</a:t>
            </a:r>
          </a:p>
        </p:txBody>
      </p:sp>
    </p:spTree>
    <p:extLst>
      <p:ext uri="{BB962C8B-B14F-4D97-AF65-F5344CB8AC3E}">
        <p14:creationId xmlns:p14="http://schemas.microsoft.com/office/powerpoint/2010/main" val="322545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Without a magnet field the atmosphere was exposed to the solar wind (energized particles from the sun) and the atmosphere was stripped away </a:t>
            </a:r>
          </a:p>
        </p:txBody>
      </p:sp>
    </p:spTree>
    <p:extLst>
      <p:ext uri="{BB962C8B-B14F-4D97-AF65-F5344CB8AC3E}">
        <p14:creationId xmlns:p14="http://schemas.microsoft.com/office/powerpoint/2010/main" val="1278559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6" name="Shape 2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Venus is slightly smaller than Earth</a:t>
            </a:r>
            <a:endParaRPr lang="en-US" dirty="0"/>
          </a:p>
          <a:p>
            <a:r>
              <a:rPr lang="en-US" dirty="0"/>
              <a:t>Plate tectonics on Earth allow for exchange of carbon between the atmosphere, ocean, and magma beneath the surface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Hertzsprung-Russel Diagram</a:t>
            </a:r>
          </a:p>
          <a:p>
            <a:r>
              <a:rPr lang="en-US" dirty="0"/>
              <a:t>Luminosity is intrinsic brightness</a:t>
            </a:r>
          </a:p>
          <a:p>
            <a:r>
              <a:rPr lang="en-US" dirty="0"/>
              <a:t>Stars spend most of their time at a single location on the main sequence</a:t>
            </a:r>
          </a:p>
          <a:p>
            <a:r>
              <a:rPr lang="en-US" dirty="0"/>
              <a:t>Note temperature on x axis increases to the left</a:t>
            </a:r>
          </a:p>
        </p:txBody>
      </p:sp>
    </p:spTree>
    <p:extLst>
      <p:ext uri="{BB962C8B-B14F-4D97-AF65-F5344CB8AC3E}">
        <p14:creationId xmlns:p14="http://schemas.microsoft.com/office/powerpoint/2010/main" val="875030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main sequence higher mass stars are brighter -&gt; habitable zone is farther out</a:t>
            </a:r>
          </a:p>
          <a:p>
            <a:r>
              <a:rPr lang="en-US" dirty="0"/>
              <a:t>Note x axis is </a:t>
            </a:r>
            <a:r>
              <a:rPr lang="en-US" dirty="0" err="1"/>
              <a:t>logrhythmic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7383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 dirty="0">
                <a:hlinkClick r:id="rId3"/>
              </a:rPr>
              <a:t>https://cdn.spacetelescope.org/archives/images/large/heic1802d.jpg</a:t>
            </a:r>
          </a:p>
          <a:p>
            <a:r>
              <a:rPr dirty="0"/>
              <a:t>Likely 3 planets in the HZ (</a:t>
            </a:r>
            <a:r>
              <a:rPr dirty="0" err="1"/>
              <a:t>e,f,g</a:t>
            </a:r>
            <a:r>
              <a:rPr dirty="0"/>
              <a:t>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Sun is spectral type G</a:t>
            </a:r>
          </a:p>
        </p:txBody>
      </p:sp>
    </p:spTree>
    <p:extLst>
      <p:ext uri="{BB962C8B-B14F-4D97-AF65-F5344CB8AC3E}">
        <p14:creationId xmlns:p14="http://schemas.microsoft.com/office/powerpoint/2010/main" val="265244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of circle is related to size of planet. Most Habitable zone planets found by Kepler are larger than Earth and unlikely to actually be habitable</a:t>
            </a:r>
          </a:p>
        </p:txBody>
      </p:sp>
    </p:spTree>
    <p:extLst>
      <p:ext uri="{BB962C8B-B14F-4D97-AF65-F5344CB8AC3E}">
        <p14:creationId xmlns:p14="http://schemas.microsoft.com/office/powerpoint/2010/main" val="1039380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TESS, like Kepler, uses the transit method to detect planets, focusing on nearby stars</a:t>
            </a:r>
          </a:p>
          <a:p>
            <a:r>
              <a:rPr lang="en-US" dirty="0"/>
              <a:t>All exoplanets are too far away and too small to resolve.</a:t>
            </a:r>
          </a:p>
        </p:txBody>
      </p:sp>
    </p:spTree>
    <p:extLst>
      <p:ext uri="{BB962C8B-B14F-4D97-AF65-F5344CB8AC3E}">
        <p14:creationId xmlns:p14="http://schemas.microsoft.com/office/powerpoint/2010/main" val="274941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977900" y="3029937"/>
            <a:ext cx="11049000" cy="2090704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5800" y="5524500"/>
            <a:ext cx="9105900" cy="24892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0" indent="0" algn="ctr" defTabSz="1295400">
              <a:spcBef>
                <a:spcPts val="1000"/>
              </a:spcBef>
              <a:buClr>
                <a:srgbClr val="9A9A9A"/>
              </a:buClr>
              <a:buSzTx/>
              <a:buNone/>
              <a:defRPr sz="4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647700" indent="0" algn="ctr" defTabSz="1295400">
              <a:spcBef>
                <a:spcPts val="900"/>
              </a:spcBef>
              <a:buClr>
                <a:srgbClr val="9A9A9A"/>
              </a:buClr>
              <a:buSzTx/>
              <a:buNone/>
              <a:defRPr sz="3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1295400" indent="0" algn="ctr" defTabSz="1295400">
              <a:spcBef>
                <a:spcPts val="800"/>
              </a:spcBef>
              <a:buClr>
                <a:srgbClr val="9A9A9A"/>
              </a:buClr>
              <a:buSzTx/>
              <a:buNone/>
              <a:defRPr sz="3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1955800" indent="0" algn="ctr" defTabSz="1295400">
              <a:spcBef>
                <a:spcPts val="600"/>
              </a:spcBef>
              <a:buClr>
                <a:srgbClr val="9A9A9A"/>
              </a:buClr>
              <a:buSzTx/>
              <a:buNone/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2603500" indent="0" algn="ctr" defTabSz="1295400">
              <a:spcBef>
                <a:spcPts val="600"/>
              </a:spcBef>
              <a:buClr>
                <a:srgbClr val="9A9A9A"/>
              </a:buClr>
              <a:buSzTx/>
              <a:buNone/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9640" y="9236286"/>
            <a:ext cx="314921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1295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977900" y="3029937"/>
            <a:ext cx="11049000" cy="2090704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12954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5800" y="5524500"/>
            <a:ext cx="9105900" cy="2489200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0" indent="0" algn="ctr" defTabSz="1295400">
              <a:spcBef>
                <a:spcPts val="1000"/>
              </a:spcBef>
              <a:buClr>
                <a:srgbClr val="9A9A9A"/>
              </a:buClr>
              <a:buSzTx/>
              <a:buNone/>
              <a:defRPr sz="4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647700" indent="0" algn="ctr" defTabSz="1295400">
              <a:spcBef>
                <a:spcPts val="900"/>
              </a:spcBef>
              <a:buClr>
                <a:srgbClr val="9A9A9A"/>
              </a:buClr>
              <a:buSzTx/>
              <a:buNone/>
              <a:defRPr sz="3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1295400" indent="0" algn="ctr" defTabSz="1295400">
              <a:spcBef>
                <a:spcPts val="800"/>
              </a:spcBef>
              <a:buClr>
                <a:srgbClr val="9A9A9A"/>
              </a:buClr>
              <a:buSzTx/>
              <a:buNone/>
              <a:defRPr sz="34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1955800" indent="0" algn="ctr" defTabSz="1295400">
              <a:spcBef>
                <a:spcPts val="600"/>
              </a:spcBef>
              <a:buClr>
                <a:srgbClr val="9A9A9A"/>
              </a:buClr>
              <a:buSzTx/>
              <a:buNone/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2603500" indent="0" algn="ctr" defTabSz="1295400">
              <a:spcBef>
                <a:spcPts val="600"/>
              </a:spcBef>
              <a:buClr>
                <a:srgbClr val="9A9A9A"/>
              </a:buClr>
              <a:buSzTx/>
              <a:buNone/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9640" y="9236286"/>
            <a:ext cx="314921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12954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647700" y="390596"/>
            <a:ext cx="11709400" cy="1625601"/>
          </a:xfrm>
          <a:prstGeom prst="rect">
            <a:avLst/>
          </a:prstGeom>
          <a:ln>
            <a:round/>
          </a:ln>
        </p:spPr>
        <p:txBody>
          <a:bodyPr lIns="38100" tIns="38100" rIns="38100" bIns="38100"/>
          <a:lstStyle>
            <a:lvl1pPr defTabSz="647700">
              <a:defRPr sz="6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273300"/>
            <a:ext cx="11709400" cy="6436926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t"/>
          <a:lstStyle>
            <a:lvl1pPr marL="342900" indent="-342900" defTabSz="647700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  <a:lvl2pPr marL="742950" indent="-285750" defTabSz="64770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 sz="3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2pPr>
            <a:lvl3pPr marL="1143000" indent="-228600" defTabSz="64770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defRPr sz="3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3pPr>
            <a:lvl4pPr marL="1600200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4pPr>
            <a:lvl5pPr marL="2057400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2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39640" y="9236286"/>
            <a:ext cx="314921" cy="317501"/>
          </a:xfrm>
          <a:prstGeom prst="rect">
            <a:avLst/>
          </a:prstGeom>
          <a:ln>
            <a:round/>
          </a:ln>
        </p:spPr>
        <p:txBody>
          <a:bodyPr lIns="38100" tIns="38100" rIns="38100" bIns="38100" anchor="ctr"/>
          <a:lstStyle>
            <a:lvl1pPr algn="r" defTabSz="647700">
              <a:defRPr sz="16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457200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algn="ctr" defTabSz="457200">
              <a:spcBef>
                <a:spcPts val="0"/>
              </a:spcBef>
              <a:buSzTx/>
              <a:buNone/>
              <a:defRPr sz="3400"/>
            </a:lvl1pPr>
            <a:lvl2pPr marL="0" indent="0" algn="ctr" defTabSz="457200">
              <a:spcBef>
                <a:spcPts val="0"/>
              </a:spcBef>
              <a:buSzTx/>
              <a:buNone/>
              <a:defRPr sz="3400"/>
            </a:lvl2pPr>
            <a:lvl3pPr marL="0" indent="0" algn="ctr" defTabSz="457200">
              <a:spcBef>
                <a:spcPts val="0"/>
              </a:spcBef>
              <a:buSzTx/>
              <a:buNone/>
              <a:defRPr sz="3400"/>
            </a:lvl3pPr>
            <a:lvl4pPr marL="0" indent="0" algn="ctr" defTabSz="457200">
              <a:spcBef>
                <a:spcPts val="0"/>
              </a:spcBef>
              <a:buSzTx/>
              <a:buNone/>
              <a:defRPr sz="3400"/>
            </a:lvl4pPr>
            <a:lvl5pPr marL="0" indent="0" algn="ctr" defTabSz="457200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457200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457200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algn="ctr" defTabSz="457200">
              <a:spcBef>
                <a:spcPts val="0"/>
              </a:spcBef>
              <a:buSzTx/>
              <a:buNone/>
              <a:defRPr sz="3400"/>
            </a:lvl1pPr>
            <a:lvl2pPr marL="0" indent="0" algn="ctr" defTabSz="457200">
              <a:spcBef>
                <a:spcPts val="0"/>
              </a:spcBef>
              <a:buSzTx/>
              <a:buNone/>
              <a:defRPr sz="3400"/>
            </a:lvl2pPr>
            <a:lvl3pPr marL="0" indent="0" algn="ctr" defTabSz="457200">
              <a:spcBef>
                <a:spcPts val="0"/>
              </a:spcBef>
              <a:buSzTx/>
              <a:buNone/>
              <a:defRPr sz="3400"/>
            </a:lvl3pPr>
            <a:lvl4pPr marL="0" indent="0" algn="ctr" defTabSz="457200">
              <a:spcBef>
                <a:spcPts val="0"/>
              </a:spcBef>
              <a:buSzTx/>
              <a:buNone/>
              <a:defRPr sz="3400"/>
            </a:lvl4pPr>
            <a:lvl5pPr marL="0" indent="0" algn="ctr" defTabSz="457200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457200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 #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96400"/>
            <a:ext cx="292101" cy="304800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457200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algn="ctr" defTabSz="457200">
              <a:spcBef>
                <a:spcPts val="0"/>
              </a:spcBef>
              <a:buSzTx/>
              <a:buNone/>
              <a:defRPr sz="3400"/>
            </a:lvl1pPr>
            <a:lvl2pPr marL="0" indent="0" algn="ctr" defTabSz="457200">
              <a:spcBef>
                <a:spcPts val="0"/>
              </a:spcBef>
              <a:buSzTx/>
              <a:buNone/>
              <a:defRPr sz="3400"/>
            </a:lvl2pPr>
            <a:lvl3pPr marL="0" indent="0" algn="ctr" defTabSz="457200">
              <a:spcBef>
                <a:spcPts val="0"/>
              </a:spcBef>
              <a:buSzTx/>
              <a:buNone/>
              <a:defRPr sz="3400"/>
            </a:lvl3pPr>
            <a:lvl4pPr marL="0" indent="0" algn="ctr" defTabSz="457200">
              <a:spcBef>
                <a:spcPts val="0"/>
              </a:spcBef>
              <a:buSzTx/>
              <a:buNone/>
              <a:defRPr sz="3400"/>
            </a:lvl4pPr>
            <a:lvl5pPr marL="0" indent="0" algn="ctr" defTabSz="457200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457200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457200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algn="ctr" defTabSz="457200">
              <a:spcBef>
                <a:spcPts val="0"/>
              </a:spcBef>
              <a:buSzTx/>
              <a:buNone/>
              <a:defRPr sz="3400"/>
            </a:lvl1pPr>
            <a:lvl2pPr marL="0" indent="0" algn="ctr" defTabSz="457200">
              <a:spcBef>
                <a:spcPts val="0"/>
              </a:spcBef>
              <a:buSzTx/>
              <a:buNone/>
              <a:defRPr sz="3400"/>
            </a:lvl2pPr>
            <a:lvl3pPr marL="0" indent="0" algn="ctr" defTabSz="457200">
              <a:spcBef>
                <a:spcPts val="0"/>
              </a:spcBef>
              <a:buSzTx/>
              <a:buNone/>
              <a:defRPr sz="3400"/>
            </a:lvl3pPr>
            <a:lvl4pPr marL="0" indent="0" algn="ctr" defTabSz="457200">
              <a:spcBef>
                <a:spcPts val="0"/>
              </a:spcBef>
              <a:buSzTx/>
              <a:buNone/>
              <a:defRPr sz="3400"/>
            </a:lvl4pPr>
            <a:lvl5pPr marL="0" indent="0" algn="ctr" defTabSz="457200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457200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1267968" y="1641855"/>
            <a:ext cx="10468865" cy="3299969"/>
          </a:xfrm>
          <a:prstGeom prst="rect">
            <a:avLst/>
          </a:prstGeom>
        </p:spPr>
        <p:txBody>
          <a:bodyPr lIns="48767" tIns="48767" rIns="48767" bIns="48767" anchor="b"/>
          <a:lstStyle>
            <a:lvl1pPr defTabSz="585216">
              <a:defRPr sz="8000"/>
            </a:lvl1pPr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7968" y="5023103"/>
            <a:ext cx="10468865" cy="113792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0" indent="0" algn="ctr" defTabSz="585216">
              <a:spcBef>
                <a:spcPts val="0"/>
              </a:spcBef>
              <a:buSzTx/>
              <a:buNone/>
              <a:defRPr sz="3400"/>
            </a:lvl1pPr>
            <a:lvl2pPr marL="0" indent="0" algn="ctr" defTabSz="585216">
              <a:spcBef>
                <a:spcPts val="0"/>
              </a:spcBef>
              <a:buSzTx/>
              <a:buNone/>
              <a:defRPr sz="3400"/>
            </a:lvl2pPr>
            <a:lvl3pPr marL="0" indent="0" algn="ctr" defTabSz="585216">
              <a:spcBef>
                <a:spcPts val="0"/>
              </a:spcBef>
              <a:buSzTx/>
              <a:buNone/>
              <a:defRPr sz="3400"/>
            </a:lvl3pPr>
            <a:lvl4pPr marL="0" indent="0" algn="ctr" defTabSz="585216">
              <a:spcBef>
                <a:spcPts val="0"/>
              </a:spcBef>
              <a:buSzTx/>
              <a:buNone/>
              <a:defRPr sz="3400"/>
            </a:lvl4pPr>
            <a:lvl5pPr marL="0" indent="0" algn="ctr" defTabSz="585216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7553" y="9282176"/>
            <a:ext cx="313437" cy="338837"/>
          </a:xfrm>
          <a:prstGeom prst="rect">
            <a:avLst/>
          </a:prstGeom>
        </p:spPr>
        <p:txBody>
          <a:bodyPr lIns="48767" tIns="48767" rIns="48767" bIns="48767"/>
          <a:lstStyle>
            <a:lvl1pPr defTabSz="585216">
              <a:defRPr sz="1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he Habitable Zone (HZ)"/>
          <p:cNvSpPr txBox="1"/>
          <p:nvPr/>
        </p:nvSpPr>
        <p:spPr>
          <a:xfrm>
            <a:off x="2887431" y="3175332"/>
            <a:ext cx="843382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5000" b="1">
                <a:solidFill>
                  <a:srgbClr val="001E5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The Habitable Zone (HZ)</a:t>
            </a:r>
          </a:p>
        </p:txBody>
      </p:sp>
      <p:sp>
        <p:nvSpPr>
          <p:cNvPr id="217" name="What makes a planet habitable?"/>
          <p:cNvSpPr txBox="1"/>
          <p:nvPr/>
        </p:nvSpPr>
        <p:spPr>
          <a:xfrm>
            <a:off x="3432535" y="4392381"/>
            <a:ext cx="613973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500">
                <a:solidFill>
                  <a:srgbClr val="001E57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What makes a planet habitable?</a:t>
            </a:r>
          </a:p>
        </p:txBody>
      </p:sp>
      <p:sp>
        <p:nvSpPr>
          <p:cNvPr id="218" name="In astronomy we define the HZ as the region around a star where a planet can support liquid water at its surface"/>
          <p:cNvSpPr txBox="1"/>
          <p:nvPr/>
        </p:nvSpPr>
        <p:spPr>
          <a:xfrm>
            <a:off x="1052945" y="6473457"/>
            <a:ext cx="10898910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3500">
                <a:solidFill>
                  <a:srgbClr val="001E57"/>
                </a:solidFill>
                <a:latin typeface="+mj-lt"/>
                <a:ea typeface="+mj-ea"/>
                <a:cs typeface="+mj-cs"/>
                <a:sym typeface="Gill Sans"/>
              </a:defRPr>
            </a:pPr>
            <a:r>
              <a:t>In astronomy we define the HZ as the region around a star where a planet can support </a:t>
            </a:r>
            <a:r>
              <a:rPr u="sng"/>
              <a:t>liquid water</a:t>
            </a:r>
            <a:r>
              <a:t> at its surface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hy would the location of the HZ change with time?"/>
          <p:cNvSpPr txBox="1"/>
          <p:nvPr/>
        </p:nvSpPr>
        <p:spPr>
          <a:xfrm>
            <a:off x="568914" y="1050381"/>
            <a:ext cx="11866972" cy="656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Why would the location of the HZ change with time?</a:t>
            </a:r>
          </a:p>
        </p:txBody>
      </p:sp>
      <p:grpSp>
        <p:nvGrpSpPr>
          <p:cNvPr id="281" name="Group"/>
          <p:cNvGrpSpPr/>
          <p:nvPr/>
        </p:nvGrpSpPr>
        <p:grpSpPr>
          <a:xfrm>
            <a:off x="0" y="2682846"/>
            <a:ext cx="13004801" cy="4387908"/>
            <a:chOff x="0" y="-850251"/>
            <a:chExt cx="13004800" cy="4387907"/>
          </a:xfrm>
        </p:grpSpPr>
        <p:pic>
          <p:nvPicPr>
            <p:cNvPr id="279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70555"/>
              <a:ext cx="13004801" cy="3467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0" name="Stars change brightness with time (over Gyrs).…"/>
            <p:cNvSpPr txBox="1"/>
            <p:nvPr/>
          </p:nvSpPr>
          <p:spPr>
            <a:xfrm>
              <a:off x="568914" y="-850252"/>
              <a:ext cx="11866972" cy="8278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584200">
                <a:defRPr sz="2500">
                  <a:latin typeface="Arial"/>
                  <a:ea typeface="Arial"/>
                  <a:cs typeface="Arial"/>
                  <a:sym typeface="Arial"/>
                </a:defRPr>
              </a:pPr>
              <a:r>
                <a:t>Stars change brightness with time (over Gyrs). </a:t>
              </a:r>
            </a:p>
            <a:p>
              <a:pPr algn="ctr" defTabSz="584200">
                <a:defRPr sz="2500">
                  <a:latin typeface="Arial"/>
                  <a:ea typeface="Arial"/>
                  <a:cs typeface="Arial"/>
                  <a:sym typeface="Arial"/>
                </a:defRPr>
              </a:pPr>
              <a:r>
                <a:t>Note that the Sun was ~30% less bright ~3Gyr ago than it is today!</a:t>
              </a:r>
            </a:p>
          </p:txBody>
        </p:sp>
      </p:grpSp>
      <p:sp>
        <p:nvSpPr>
          <p:cNvPr id="282" name="How would you expect the HZ to change with time?"/>
          <p:cNvSpPr txBox="1"/>
          <p:nvPr/>
        </p:nvSpPr>
        <p:spPr>
          <a:xfrm>
            <a:off x="878111" y="8100859"/>
            <a:ext cx="11866972" cy="65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How would you expect the HZ to change with time?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1" animBg="1" advAuto="0"/>
      <p:bldP spid="282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10_Figure05.jpg" descr="10_Figure0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49" y="585787"/>
            <a:ext cx="9347201" cy="9091613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The Evolving HZ"/>
          <p:cNvSpPr txBox="1"/>
          <p:nvPr/>
        </p:nvSpPr>
        <p:spPr>
          <a:xfrm>
            <a:off x="8238666" y="165100"/>
            <a:ext cx="4489847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002E7A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The Evolving HZ</a:t>
            </a:r>
          </a:p>
        </p:txBody>
      </p:sp>
      <p:sp>
        <p:nvSpPr>
          <p:cNvPr id="286" name="the Sun becomes brighter with time"/>
          <p:cNvSpPr txBox="1"/>
          <p:nvPr/>
        </p:nvSpPr>
        <p:spPr>
          <a:xfrm>
            <a:off x="9310222" y="1447682"/>
            <a:ext cx="3657601" cy="952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000" u="sng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Sun becomes brighter with time</a:t>
            </a:r>
          </a:p>
        </p:txBody>
      </p:sp>
      <p:sp>
        <p:nvSpPr>
          <p:cNvPr id="287" name="Venus was in the HZ"/>
          <p:cNvSpPr txBox="1"/>
          <p:nvPr/>
        </p:nvSpPr>
        <p:spPr>
          <a:xfrm>
            <a:off x="9309100" y="4183493"/>
            <a:ext cx="3657600" cy="4595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Venus was in the HZ</a:t>
            </a:r>
          </a:p>
        </p:txBody>
      </p:sp>
      <p:sp>
        <p:nvSpPr>
          <p:cNvPr id="288" name="Mars will be in the HZ (even pessimistic case)"/>
          <p:cNvSpPr txBox="1"/>
          <p:nvPr/>
        </p:nvSpPr>
        <p:spPr>
          <a:xfrm>
            <a:off x="9309100" y="5066143"/>
            <a:ext cx="3657600" cy="8278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Mars will be in the HZ (even pessimistic case)</a:t>
            </a:r>
          </a:p>
        </p:txBody>
      </p:sp>
      <p:sp>
        <p:nvSpPr>
          <p:cNvPr id="289" name="Earth will be out of the HZ in ~1Gyr"/>
          <p:cNvSpPr txBox="1"/>
          <p:nvPr/>
        </p:nvSpPr>
        <p:spPr>
          <a:xfrm>
            <a:off x="9526971" y="6457832"/>
            <a:ext cx="3224103" cy="891314"/>
          </a:xfrm>
          <a:prstGeom prst="rect">
            <a:avLst/>
          </a:prstGeom>
          <a:ln w="635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5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Earth will be out of the HZ in ~1Gyr</a:t>
            </a:r>
          </a:p>
        </p:txBody>
      </p:sp>
      <p:sp>
        <p:nvSpPr>
          <p:cNvPr id="290" name="Rectangle"/>
          <p:cNvSpPr/>
          <p:nvPr/>
        </p:nvSpPr>
        <p:spPr>
          <a:xfrm>
            <a:off x="5257800" y="7391400"/>
            <a:ext cx="3454400" cy="825500"/>
          </a:xfrm>
          <a:prstGeom prst="rect">
            <a:avLst/>
          </a:prstGeom>
          <a:solidFill>
            <a:srgbClr val="FFFB00">
              <a:alpha val="33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animBg="1" advAuto="0"/>
      <p:bldP spid="288" grpId="2" animBg="1" advAuto="0"/>
      <p:bldP spid="289" grpId="3" animBg="1" advAuto="0"/>
      <p:bldP spid="290" grpId="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eso0728c.jpg" descr="eso0728c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334" y="21031"/>
            <a:ext cx="979185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Note: Small stars in the main sequence are cooler and less luminous. What is the implication for their HZ?"/>
          <p:cNvSpPr/>
          <p:nvPr/>
        </p:nvSpPr>
        <p:spPr>
          <a:xfrm>
            <a:off x="95045" y="1193680"/>
            <a:ext cx="6198546" cy="1435101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Note: Small stars in the main sequence are cooler and less luminous. What is the implication for their HZ?</a:t>
            </a:r>
          </a:p>
        </p:txBody>
      </p:sp>
      <p:sp>
        <p:nvSpPr>
          <p:cNvPr id="294" name="Credit: ESO"/>
          <p:cNvSpPr txBox="1"/>
          <p:nvPr/>
        </p:nvSpPr>
        <p:spPr>
          <a:xfrm>
            <a:off x="11923573" y="9419285"/>
            <a:ext cx="1062857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t>Credit: ESO</a:t>
            </a:r>
          </a:p>
        </p:txBody>
      </p:sp>
      <p:sp>
        <p:nvSpPr>
          <p:cNvPr id="295" name="Surface Temperature (in degrees C)"/>
          <p:cNvSpPr txBox="1"/>
          <p:nvPr/>
        </p:nvSpPr>
        <p:spPr>
          <a:xfrm>
            <a:off x="6383529" y="9324035"/>
            <a:ext cx="4768646" cy="4572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t>Surface Temperature (in degrees C)</a:t>
            </a:r>
          </a:p>
        </p:txBody>
      </p:sp>
      <p:sp>
        <p:nvSpPr>
          <p:cNvPr id="296" name="Luminosity (compared to the Sun)"/>
          <p:cNvSpPr txBox="1"/>
          <p:nvPr/>
        </p:nvSpPr>
        <p:spPr>
          <a:xfrm rot="16200000">
            <a:off x="1263092" y="4808322"/>
            <a:ext cx="4497941" cy="4572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r>
              <a:t>Luminosity (compared to the Sun)</a:t>
            </a:r>
          </a:p>
        </p:txBody>
      </p:sp>
      <p:sp>
        <p:nvSpPr>
          <p:cNvPr id="297" name="Arrow"/>
          <p:cNvSpPr/>
          <p:nvPr/>
        </p:nvSpPr>
        <p:spPr>
          <a:xfrm flipH="1">
            <a:off x="6081979" y="8549538"/>
            <a:ext cx="5800904" cy="317501"/>
          </a:xfrm>
          <a:prstGeom prst="rightArrow">
            <a:avLst>
              <a:gd name="adj1" fmla="val 30967"/>
              <a:gd name="adj2" fmla="val 87424"/>
            </a:avLst>
          </a:prstGeom>
          <a:ln w="508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3habitable_zone-en.png" descr="3habitable_zone-e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9300"/>
            <a:ext cx="13004800" cy="7721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NOTE: a) smaller stars have a HZ that is closer in…"/>
          <p:cNvSpPr txBox="1"/>
          <p:nvPr/>
        </p:nvSpPr>
        <p:spPr>
          <a:xfrm>
            <a:off x="162885" y="470920"/>
            <a:ext cx="9341271" cy="95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NOTE: a) smaller stars have a HZ that is closer in</a:t>
            </a:r>
          </a:p>
          <a:p>
            <a:pPr defTabSz="584200">
              <a:defRPr sz="3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         b) smaller stars have a HZ that is narrower</a:t>
            </a:r>
          </a:p>
        </p:txBody>
      </p:sp>
      <p:sp>
        <p:nvSpPr>
          <p:cNvPr id="301" name="(Log scale)"/>
          <p:cNvSpPr txBox="1"/>
          <p:nvPr/>
        </p:nvSpPr>
        <p:spPr>
          <a:xfrm>
            <a:off x="8568335" y="9309506"/>
            <a:ext cx="132103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b="1">
                <a:solidFill>
                  <a:srgbClr val="FFFFFF"/>
                </a:solidFill>
              </a:defRPr>
            </a:lvl1pPr>
          </a:lstStyle>
          <a:p>
            <a:r>
              <a:t>(Log scale)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6820"/>
            <a:ext cx="13004801" cy="6719148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TRAPPIST-1: nearby (~40ly) planetary system around a small star with ~3-4 planets in the HZ"/>
          <p:cNvSpPr txBox="1"/>
          <p:nvPr/>
        </p:nvSpPr>
        <p:spPr>
          <a:xfrm>
            <a:off x="968627" y="434085"/>
            <a:ext cx="105283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4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pPr>
            <a:r>
              <a:t>TRAPPIST-1: nearby </a:t>
            </a:r>
            <a:r>
              <a:rPr sz="3000"/>
              <a:t>(~40ly)</a:t>
            </a:r>
            <a:r>
              <a:t> planetary system around a small star with ~3-4 planets in the HZ</a:t>
            </a:r>
          </a:p>
        </p:txBody>
      </p:sp>
      <p:sp>
        <p:nvSpPr>
          <p:cNvPr id="305" name="Credit: TRAPPIST team"/>
          <p:cNvSpPr txBox="1"/>
          <p:nvPr/>
        </p:nvSpPr>
        <p:spPr>
          <a:xfrm>
            <a:off x="10245831" y="8709343"/>
            <a:ext cx="44982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Credit: TRAPPIST team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heic1802d.jpg" descr="heic1802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737"/>
            <a:ext cx="13004801" cy="7314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11_Table01.jpg" descr="11_Table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5425" y="4189424"/>
            <a:ext cx="12541251" cy="5422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However small stars (M dwarfs) are attractive because:"/>
          <p:cNvSpPr txBox="1"/>
          <p:nvPr/>
        </p:nvSpPr>
        <p:spPr>
          <a:xfrm>
            <a:off x="393700" y="719891"/>
            <a:ext cx="12217400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t>However small stars</a:t>
            </a:r>
            <a:r>
              <a:rPr sz="2500"/>
              <a:t> (M dwarfs) </a:t>
            </a:r>
            <a:r>
              <a:t>are attractive because:</a:t>
            </a:r>
          </a:p>
        </p:txBody>
      </p:sp>
      <p:sp>
        <p:nvSpPr>
          <p:cNvPr id="313" name="They are numerous! (75% of the stars in the solar neighborhood are small, ~0.2xthe mass of the Sun)…"/>
          <p:cNvSpPr txBox="1"/>
          <p:nvPr/>
        </p:nvSpPr>
        <p:spPr>
          <a:xfrm>
            <a:off x="393700" y="1949418"/>
            <a:ext cx="1221740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40972" indent="-440972" defTabSz="584200">
              <a:buSzPct val="100000"/>
              <a:buAutoNum type="arabicPeriod"/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They are numerous! (75% of the stars in the solar neighborhood are small, ~0.2xthe mass of the Sun)</a:t>
            </a:r>
          </a:p>
          <a:p>
            <a:pPr marL="440972" indent="-440972" defTabSz="584200">
              <a:buSzPct val="100000"/>
              <a:buAutoNum type="arabicPeriod"/>
              <a:defRPr sz="2500">
                <a:latin typeface="Verdana"/>
                <a:ea typeface="Verdana"/>
                <a:cs typeface="Verdana"/>
                <a:sym typeface="Verdana"/>
              </a:defRPr>
            </a:pPr>
            <a:r>
              <a:t>They live long! (more than 10x longer than stars like our sun)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redit: NASA/Kepler"/>
          <p:cNvSpPr txBox="1"/>
          <p:nvPr/>
        </p:nvSpPr>
        <p:spPr>
          <a:xfrm>
            <a:off x="91054" y="9235886"/>
            <a:ext cx="44982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Credit: NASA/Kepler </a:t>
            </a:r>
          </a:p>
        </p:txBody>
      </p:sp>
      <p:pic>
        <p:nvPicPr>
          <p:cNvPr id="340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7908" y="9753"/>
            <a:ext cx="17305055" cy="9734094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Credit: NASA/Kepler"/>
          <p:cNvSpPr txBox="1"/>
          <p:nvPr/>
        </p:nvSpPr>
        <p:spPr>
          <a:xfrm>
            <a:off x="297282" y="9023705"/>
            <a:ext cx="242944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r>
              <a:t>Credit: NASA/Kepler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he bottom line..."/>
          <p:cNvSpPr txBox="1"/>
          <p:nvPr/>
        </p:nvSpPr>
        <p:spPr>
          <a:xfrm>
            <a:off x="1231900" y="901700"/>
            <a:ext cx="105283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The bottom line...</a:t>
            </a:r>
          </a:p>
        </p:txBody>
      </p:sp>
      <p:sp>
        <p:nvSpPr>
          <p:cNvPr id="344" name="The Habitable Zone is the region around a star where a planet can support liquid water at its surface"/>
          <p:cNvSpPr txBox="1"/>
          <p:nvPr/>
        </p:nvSpPr>
        <p:spPr>
          <a:xfrm>
            <a:off x="2438400" y="2063749"/>
            <a:ext cx="91059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2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pPr>
            <a:r>
              <a:t>The Habitable Zone is the region around a star where a planet can support </a:t>
            </a:r>
            <a:r>
              <a:rPr u="sng"/>
              <a:t>liquid water</a:t>
            </a:r>
            <a:r>
              <a:t> at its surface</a:t>
            </a:r>
          </a:p>
        </p:txBody>
      </p:sp>
      <p:sp>
        <p:nvSpPr>
          <p:cNvPr id="345" name="Not all Habitable Zone planets are habitable"/>
          <p:cNvSpPr txBox="1"/>
          <p:nvPr/>
        </p:nvSpPr>
        <p:spPr>
          <a:xfrm>
            <a:off x="2489200" y="4938395"/>
            <a:ext cx="91059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Not all Habitable Zone planets are habitable</a:t>
            </a:r>
          </a:p>
        </p:txBody>
      </p:sp>
      <p:sp>
        <p:nvSpPr>
          <p:cNvPr id="346" name="We have some examples of HZ planets: In the next few years we want to find even more &amp; determine if they are habitable"/>
          <p:cNvSpPr txBox="1"/>
          <p:nvPr/>
        </p:nvSpPr>
        <p:spPr>
          <a:xfrm>
            <a:off x="2540000" y="7444740"/>
            <a:ext cx="91059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We have some examples of HZ planets: In the next few years we want to find even more &amp; determine if they are habitable</a:t>
            </a:r>
          </a:p>
        </p:txBody>
      </p:sp>
      <p:sp>
        <p:nvSpPr>
          <p:cNvPr id="347" name="Not all Habitable Zone planets look like Earth"/>
          <p:cNvSpPr txBox="1"/>
          <p:nvPr/>
        </p:nvSpPr>
        <p:spPr>
          <a:xfrm>
            <a:off x="2463800" y="3593147"/>
            <a:ext cx="91059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Not all Habitable Zone planets look like Earth</a:t>
            </a:r>
          </a:p>
        </p:txBody>
      </p:sp>
      <p:sp>
        <p:nvSpPr>
          <p:cNvPr id="348" name="what’s next?"/>
          <p:cNvSpPr txBox="1"/>
          <p:nvPr/>
        </p:nvSpPr>
        <p:spPr>
          <a:xfrm>
            <a:off x="5689600" y="6175692"/>
            <a:ext cx="27559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4000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what’s next?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1" animBg="1" advAuto="0"/>
      <p:bldP spid="345" grpId="3" animBg="1" advAuto="0"/>
      <p:bldP spid="346" grpId="4" animBg="1" advAuto="0"/>
      <p:bldP spid="347" grpId="2" animBg="1" advAuto="0"/>
      <p:bldP spid="348" grpId="5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How can we detect life on other planets?"/>
          <p:cNvSpPr txBox="1"/>
          <p:nvPr/>
        </p:nvSpPr>
        <p:spPr>
          <a:xfrm>
            <a:off x="1144643" y="4206900"/>
            <a:ext cx="1071551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000">
                <a:solidFill>
                  <a:srgbClr val="002E7A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How can we detect life on other planets?</a:t>
            </a:r>
          </a:p>
        </p:txBody>
      </p:sp>
      <p:sp>
        <p:nvSpPr>
          <p:cNvPr id="356" name="Kepler planets are not good for follow-up studies (too far away), we need to identify closer planets in the HZ"/>
          <p:cNvSpPr txBox="1"/>
          <p:nvPr/>
        </p:nvSpPr>
        <p:spPr>
          <a:xfrm>
            <a:off x="2940050" y="5846622"/>
            <a:ext cx="712470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Kepler planets are not good for follow-up studies (too far away), we need to identify closer planets in the HZ</a:t>
            </a:r>
          </a:p>
        </p:txBody>
      </p:sp>
      <p:pic>
        <p:nvPicPr>
          <p:cNvPr id="357" name="Screen Shot 2015-05-05 at 10.37.34 AM.png" descr="Screen Shot 2015-05-05 at 10.37.34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46133"/>
            <a:ext cx="13004801" cy="383443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TESS!"/>
          <p:cNvSpPr txBox="1"/>
          <p:nvPr/>
        </p:nvSpPr>
        <p:spPr>
          <a:xfrm>
            <a:off x="10590479" y="6217259"/>
            <a:ext cx="179755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TESS!</a:t>
            </a:r>
          </a:p>
        </p:txBody>
      </p:sp>
      <p:sp>
        <p:nvSpPr>
          <p:cNvPr id="359" name="Line"/>
          <p:cNvSpPr/>
          <p:nvPr/>
        </p:nvSpPr>
        <p:spPr>
          <a:xfrm>
            <a:off x="10065694" y="6452209"/>
            <a:ext cx="44645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360" name="We are not going to ‘see’ life (indirect methods)"/>
          <p:cNvSpPr txBox="1"/>
          <p:nvPr/>
        </p:nvSpPr>
        <p:spPr>
          <a:xfrm>
            <a:off x="2933700" y="7042150"/>
            <a:ext cx="7124700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defRPr sz="2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pPr>
            <a:r>
              <a:t>We are not going to ‘see’ life (</a:t>
            </a:r>
            <a:r>
              <a:rPr u="sng"/>
              <a:t>indirect methods</a:t>
            </a:r>
            <a:r>
              <a:t>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animBg="1" advAuto="0"/>
      <p:bldP spid="360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ocean-life-03-orymv8.png" descr="ocean-life-03-orymv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8005" y="-2409592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" descr="Image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557" y="-75453"/>
            <a:ext cx="13004801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97959" y="3669775"/>
            <a:ext cx="12905254" cy="80657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2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animBg="1" advAuto="0"/>
      <p:bldP spid="221" grpId="2" animBg="1" advAuto="0"/>
      <p:bldP spid="221" grpId="3" animBg="1" advAuto="0"/>
      <p:bldP spid="222" grpId="4" animBg="1" advAuto="0"/>
      <p:bldP spid="222" grpId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roup"/>
          <p:cNvGrpSpPr/>
          <p:nvPr/>
        </p:nvGrpSpPr>
        <p:grpSpPr>
          <a:xfrm>
            <a:off x="114300" y="787129"/>
            <a:ext cx="12395200" cy="8407671"/>
            <a:chOff x="0" y="0"/>
            <a:chExt cx="12395200" cy="8407670"/>
          </a:xfrm>
        </p:grpSpPr>
        <p:pic>
          <p:nvPicPr>
            <p:cNvPr id="368" name="shinespectrum.tiff" descr="shinespectrum.tif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7467600" cy="84076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Vegetation red-edge…"/>
            <p:cNvSpPr txBox="1"/>
            <p:nvPr/>
          </p:nvSpPr>
          <p:spPr>
            <a:xfrm>
              <a:off x="8470900" y="406670"/>
              <a:ext cx="3924300" cy="901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ctr" defTabSz="584200">
                <a:defRPr sz="3500">
                  <a:solidFill>
                    <a:srgbClr val="0433FF"/>
                  </a:solidFill>
                  <a:latin typeface="+mj-lt"/>
                  <a:ea typeface="+mj-ea"/>
                  <a:cs typeface="+mj-cs"/>
                  <a:sym typeface="Gill Sans"/>
                </a:defRPr>
              </a:pPr>
              <a:r>
                <a:t>Vegetation red-edge</a:t>
              </a:r>
            </a:p>
            <a:p>
              <a:pPr algn="ctr" defTabSz="584200">
                <a:defRPr sz="2000">
                  <a:solidFill>
                    <a:srgbClr val="0433FF"/>
                  </a:solidFill>
                  <a:latin typeface="+mj-lt"/>
                  <a:ea typeface="+mj-ea"/>
                  <a:cs typeface="+mj-cs"/>
                  <a:sym typeface="Gill Sans"/>
                </a:defRPr>
              </a:pPr>
              <a:r>
                <a:t>(N. Woolf, UofA)</a:t>
              </a:r>
            </a:p>
          </p:txBody>
        </p:sp>
        <p:sp>
          <p:nvSpPr>
            <p:cNvPr id="370" name="Line"/>
            <p:cNvSpPr/>
            <p:nvPr/>
          </p:nvSpPr>
          <p:spPr>
            <a:xfrm flipV="1">
              <a:off x="4330700" y="800369"/>
              <a:ext cx="4127500" cy="1397002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72" name="Possible biosignature in planet’s atmospheres"/>
          <p:cNvSpPr txBox="1"/>
          <p:nvPr/>
        </p:nvSpPr>
        <p:spPr>
          <a:xfrm>
            <a:off x="4572000" y="184150"/>
            <a:ext cx="84709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500" u="sng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Possible biosignature in planet’s atmospheres</a:t>
            </a:r>
          </a:p>
        </p:txBody>
      </p:sp>
      <p:grpSp>
        <p:nvGrpSpPr>
          <p:cNvPr id="375" name="Group"/>
          <p:cNvGrpSpPr/>
          <p:nvPr/>
        </p:nvGrpSpPr>
        <p:grpSpPr>
          <a:xfrm>
            <a:off x="8001000" y="4228846"/>
            <a:ext cx="4737100" cy="4794250"/>
            <a:chOff x="0" y="0"/>
            <a:chExt cx="4737100" cy="4794249"/>
          </a:xfrm>
        </p:grpSpPr>
        <p:pic>
          <p:nvPicPr>
            <p:cNvPr id="373" name="Screen shot 2012-11-26 at 12.10.24 PM.png" descr="Screen shot 2012-11-26 at 12.10.24 PM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6833"/>
              <a:ext cx="4724400" cy="44874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4" name="reflection spectrum of a leaf"/>
            <p:cNvSpPr txBox="1"/>
            <p:nvPr/>
          </p:nvSpPr>
          <p:spPr>
            <a:xfrm>
              <a:off x="355600" y="0"/>
              <a:ext cx="4381500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 defTabSz="584200">
                <a:defRPr sz="2000">
                  <a:solidFill>
                    <a:srgbClr val="4D5A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reflection spectrum of a leaf</a:t>
              </a:r>
            </a:p>
          </p:txBody>
        </p:sp>
      </p:grpSp>
      <p:sp>
        <p:nvSpPr>
          <p:cNvPr id="376" name="Need mission at optical/near-IR wavelengths"/>
          <p:cNvSpPr txBox="1"/>
          <p:nvPr/>
        </p:nvSpPr>
        <p:spPr>
          <a:xfrm>
            <a:off x="8178800" y="2691892"/>
            <a:ext cx="438150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000" b="1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Need mission at optical/near-IR wavelengths</a:t>
            </a:r>
          </a:p>
        </p:txBody>
      </p:sp>
      <p:sp>
        <p:nvSpPr>
          <p:cNvPr id="377" name="Optical"/>
          <p:cNvSpPr txBox="1"/>
          <p:nvPr/>
        </p:nvSpPr>
        <p:spPr>
          <a:xfrm>
            <a:off x="3216860" y="9236709"/>
            <a:ext cx="8653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0433FF"/>
                </a:solidFill>
              </a:defRPr>
            </a:lvl1pPr>
          </a:lstStyle>
          <a:p>
            <a:r>
              <a:t>Optical</a:t>
            </a:r>
          </a:p>
        </p:txBody>
      </p:sp>
      <p:sp>
        <p:nvSpPr>
          <p:cNvPr id="378" name="Infrared"/>
          <p:cNvSpPr txBox="1"/>
          <p:nvPr/>
        </p:nvSpPr>
        <p:spPr>
          <a:xfrm>
            <a:off x="4140404" y="9236709"/>
            <a:ext cx="94589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>
                <a:solidFill>
                  <a:srgbClr val="941100"/>
                </a:solidFill>
              </a:defRPr>
            </a:lvl1pPr>
          </a:lstStyle>
          <a:p>
            <a:r>
              <a:t>Infrared</a:t>
            </a:r>
          </a:p>
        </p:txBody>
      </p:sp>
      <p:sp>
        <p:nvSpPr>
          <p:cNvPr id="379" name="Line"/>
          <p:cNvSpPr/>
          <p:nvPr/>
        </p:nvSpPr>
        <p:spPr>
          <a:xfrm flipH="1">
            <a:off x="925066" y="9446786"/>
            <a:ext cx="2290133" cy="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380" name="Line"/>
          <p:cNvSpPr/>
          <p:nvPr/>
        </p:nvSpPr>
        <p:spPr>
          <a:xfrm>
            <a:off x="5041435" y="9446259"/>
            <a:ext cx="2290133" cy="1"/>
          </a:xfrm>
          <a:prstGeom prst="line">
            <a:avLst/>
          </a:prstGeom>
          <a:ln w="25400">
            <a:solidFill>
              <a:srgbClr val="9411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1" animBg="1" advAuto="0"/>
      <p:bldP spid="375" grpId="2" animBg="1" advAuto="0"/>
      <p:bldP spid="376" grpId="3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11_UnFigure5.jpg" descr="11_UnFigure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1981981"/>
            <a:ext cx="8521700" cy="7714469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Need mission at IR wavelengths"/>
          <p:cNvSpPr txBox="1"/>
          <p:nvPr/>
        </p:nvSpPr>
        <p:spPr>
          <a:xfrm>
            <a:off x="8648700" y="4521200"/>
            <a:ext cx="4381500" cy="39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2000" b="1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Need mission at IR wavelengths</a:t>
            </a:r>
          </a:p>
        </p:txBody>
      </p:sp>
      <p:sp>
        <p:nvSpPr>
          <p:cNvPr id="386" name="Possible biosignature in planet’s atmospheres"/>
          <p:cNvSpPr txBox="1"/>
          <p:nvPr/>
        </p:nvSpPr>
        <p:spPr>
          <a:xfrm>
            <a:off x="203200" y="387350"/>
            <a:ext cx="8470900" cy="60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500" u="sng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Possible biosignature in planet’s atmospheres</a:t>
            </a:r>
          </a:p>
        </p:txBody>
      </p:sp>
      <p:sp>
        <p:nvSpPr>
          <p:cNvPr id="387" name="ozone/oxygen (current Earth) OR methane (early Earth)"/>
          <p:cNvSpPr txBox="1"/>
          <p:nvPr/>
        </p:nvSpPr>
        <p:spPr>
          <a:xfrm>
            <a:off x="5892800" y="1060450"/>
            <a:ext cx="77343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ozone/oxygen (current Earth) OR methane (early Earth)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" grpId="1" animBg="1" advAuto="0"/>
      <p:bldP spid="385" grpId="2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creen Shot 2016-12-02 at 11.08.04 AM.png" descr="Screen Shot 2016-12-02 at 11.08.0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4549"/>
            <a:ext cx="13004801" cy="5703520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Future NASA missions (?) to detect biosignatures"/>
          <p:cNvSpPr txBox="1"/>
          <p:nvPr/>
        </p:nvSpPr>
        <p:spPr>
          <a:xfrm>
            <a:off x="-726040" y="2216739"/>
            <a:ext cx="14456880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ctr" defTabSz="584200">
              <a:defRPr sz="50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Future NASA missions (?) to detect biosignatures</a:t>
            </a:r>
          </a:p>
        </p:txBody>
      </p:sp>
      <p:pic>
        <p:nvPicPr>
          <p:cNvPr id="391" name="Screen Shot 2016-12-02 at 11.06.16 AM.png" descr="Screen Shot 2016-12-02 at 11.06.16 A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336391"/>
            <a:ext cx="13004801" cy="34424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Activity: Finding the habitable zone"/>
          <p:cNvSpPr txBox="1"/>
          <p:nvPr/>
        </p:nvSpPr>
        <p:spPr>
          <a:xfrm>
            <a:off x="1536700" y="4302607"/>
            <a:ext cx="9931400" cy="234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002E7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Activity: Finding the habitable zone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What factors influence surface habitability?"/>
          <p:cNvSpPr txBox="1"/>
          <p:nvPr/>
        </p:nvSpPr>
        <p:spPr>
          <a:xfrm>
            <a:off x="863600" y="4419600"/>
            <a:ext cx="112776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What factors influence surface habitability?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1. Distance from the central star"/>
          <p:cNvSpPr txBox="1"/>
          <p:nvPr/>
        </p:nvSpPr>
        <p:spPr>
          <a:xfrm>
            <a:off x="0" y="3429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1. Distance from the central star</a:t>
            </a:r>
          </a:p>
        </p:txBody>
      </p:sp>
      <p:pic>
        <p:nvPicPr>
          <p:cNvPr id="236" name="10_Figure03.jpg" descr="10_Figure0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72267"/>
            <a:ext cx="13030200" cy="6872866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Imagine moving Earth from1AU to ~0.7AU (Venus location) from the Sun…"/>
          <p:cNvSpPr txBox="1"/>
          <p:nvPr/>
        </p:nvSpPr>
        <p:spPr>
          <a:xfrm>
            <a:off x="308653" y="1591439"/>
            <a:ext cx="1276392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30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Imagine moving Earth from1AU to ~0.7AU (Venus location) from the Sun…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1. Distance from the central star"/>
          <p:cNvSpPr txBox="1"/>
          <p:nvPr/>
        </p:nvSpPr>
        <p:spPr>
          <a:xfrm>
            <a:off x="0" y="3302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1. Distance from the central star</a:t>
            </a:r>
          </a:p>
        </p:txBody>
      </p:sp>
      <p:sp>
        <p:nvSpPr>
          <p:cNvPr id="240" name="2.  Planet’s size"/>
          <p:cNvSpPr txBox="1"/>
          <p:nvPr/>
        </p:nvSpPr>
        <p:spPr>
          <a:xfrm>
            <a:off x="0" y="14986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2.  Planet’s size</a:t>
            </a:r>
          </a:p>
        </p:txBody>
      </p:sp>
      <p:pic>
        <p:nvPicPr>
          <p:cNvPr id="241" name="04_Figure01.jpg" descr="04_Figure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844274"/>
            <a:ext cx="11925300" cy="586895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All planets form hot.…"/>
          <p:cNvSpPr txBox="1"/>
          <p:nvPr/>
        </p:nvSpPr>
        <p:spPr>
          <a:xfrm>
            <a:off x="5043119" y="2400300"/>
            <a:ext cx="7175501" cy="2640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584200">
              <a:defRPr sz="40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pPr>
            <a:r>
              <a:t>All planets form hot.</a:t>
            </a:r>
          </a:p>
          <a:p>
            <a:pPr defTabSz="584200">
              <a:defRPr sz="40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pPr>
            <a:r>
              <a:t>Mar’s interior cooled quickly due to small size ➔ lost magnetic field ➔ lost atmosphere</a:t>
            </a:r>
          </a:p>
        </p:txBody>
      </p:sp>
      <p:sp>
        <p:nvSpPr>
          <p:cNvPr id="243" name="Why is Mars so cold?"/>
          <p:cNvSpPr txBox="1"/>
          <p:nvPr/>
        </p:nvSpPr>
        <p:spPr>
          <a:xfrm>
            <a:off x="4991100" y="1816100"/>
            <a:ext cx="5964749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4000" u="sng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Why is Mars so cold?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1" animBg="1" advAuto="0"/>
      <p:bldP spid="242" grpId="3" animBg="1" advAuto="0"/>
      <p:bldP spid="243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1. Distance from the central star"/>
          <p:cNvSpPr txBox="1"/>
          <p:nvPr/>
        </p:nvSpPr>
        <p:spPr>
          <a:xfrm>
            <a:off x="0" y="3302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1. Distance from the central star</a:t>
            </a:r>
          </a:p>
        </p:txBody>
      </p:sp>
      <p:sp>
        <p:nvSpPr>
          <p:cNvPr id="246" name="2.  Planet’s size (&gt; Mars)"/>
          <p:cNvSpPr txBox="1"/>
          <p:nvPr/>
        </p:nvSpPr>
        <p:spPr>
          <a:xfrm>
            <a:off x="0" y="14986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2.  Planet’s size (&gt; Mars)</a:t>
            </a:r>
          </a:p>
        </p:txBody>
      </p:sp>
      <p:pic>
        <p:nvPicPr>
          <p:cNvPr id="247" name="04_Figure01.jpg" descr="04_Figure0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4844274"/>
            <a:ext cx="11925300" cy="586895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Plate tectonics  – CO2 cycle– climate regulation"/>
          <p:cNvSpPr txBox="1"/>
          <p:nvPr/>
        </p:nvSpPr>
        <p:spPr>
          <a:xfrm>
            <a:off x="2895600" y="2374900"/>
            <a:ext cx="10083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584200">
              <a:defRPr sz="4000" u="sng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pPr>
            <a:r>
              <a:t>Plate tectonics  – CO</a:t>
            </a:r>
            <a:r>
              <a:rPr baseline="-5999"/>
              <a:t>2</a:t>
            </a:r>
            <a:r>
              <a:t> cycle– climate regulation</a:t>
            </a:r>
          </a:p>
        </p:txBody>
      </p:sp>
      <p:grpSp>
        <p:nvGrpSpPr>
          <p:cNvPr id="251" name="Group"/>
          <p:cNvGrpSpPr/>
          <p:nvPr/>
        </p:nvGrpSpPr>
        <p:grpSpPr>
          <a:xfrm>
            <a:off x="7912100" y="4000499"/>
            <a:ext cx="5219700" cy="2349501"/>
            <a:chOff x="0" y="0"/>
            <a:chExt cx="5219700" cy="2349499"/>
          </a:xfrm>
        </p:grpSpPr>
        <p:sp>
          <p:nvSpPr>
            <p:cNvPr id="249" name="cooled too fast ➔ lithosphere thickened (few broken plates)"/>
            <p:cNvSpPr txBox="1"/>
            <p:nvPr/>
          </p:nvSpPr>
          <p:spPr>
            <a:xfrm>
              <a:off x="0" y="0"/>
              <a:ext cx="5219700" cy="1447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 defTabSz="584200">
                <a:defRPr sz="3000">
                  <a:solidFill>
                    <a:srgbClr val="0433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cooled too fast ➔ lithosphere thickened (few broken plates)</a:t>
              </a:r>
            </a:p>
          </p:txBody>
        </p:sp>
        <p:sp>
          <p:nvSpPr>
            <p:cNvPr id="250" name="Line"/>
            <p:cNvSpPr/>
            <p:nvPr/>
          </p:nvSpPr>
          <p:spPr>
            <a:xfrm>
              <a:off x="2565400" y="1130300"/>
              <a:ext cx="685800" cy="121920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54" name="Group"/>
          <p:cNvGrpSpPr/>
          <p:nvPr/>
        </p:nvGrpSpPr>
        <p:grpSpPr>
          <a:xfrm>
            <a:off x="-50800" y="3670300"/>
            <a:ext cx="8115297" cy="2209800"/>
            <a:chOff x="0" y="0"/>
            <a:chExt cx="8115296" cy="2209800"/>
          </a:xfrm>
        </p:grpSpPr>
        <p:sp>
          <p:nvSpPr>
            <p:cNvPr id="252" name="runaway greenhouse ➔ lost water ➔ crust too stiff for plate tectonics (due to distance from Sun)"/>
            <p:cNvSpPr txBox="1"/>
            <p:nvPr/>
          </p:nvSpPr>
          <p:spPr>
            <a:xfrm>
              <a:off x="0" y="0"/>
              <a:ext cx="8115297" cy="1447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ctr" defTabSz="584200">
                <a:defRPr sz="3000">
                  <a:solidFill>
                    <a:srgbClr val="0433FF"/>
                  </a:solidFill>
                  <a:latin typeface="+mj-lt"/>
                  <a:ea typeface="+mj-ea"/>
                  <a:cs typeface="+mj-cs"/>
                  <a:sym typeface="Gill Sans"/>
                </a:defRPr>
              </a:lvl1pPr>
            </a:lstStyle>
            <a:p>
              <a:r>
                <a:t>runaway greenhouse ➔ lost water ➔ crust too stiff for plate tectonics (due to distance from Sun)</a:t>
              </a:r>
            </a:p>
          </p:txBody>
        </p:sp>
        <p:sp>
          <p:nvSpPr>
            <p:cNvPr id="253" name="Line"/>
            <p:cNvSpPr/>
            <p:nvPr/>
          </p:nvSpPr>
          <p:spPr>
            <a:xfrm>
              <a:off x="2961369" y="1028700"/>
              <a:ext cx="1039329" cy="118110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animBg="1" advAuto="0"/>
      <p:bldP spid="248" grpId="2" animBg="1" advAuto="0"/>
      <p:bldP spid="251" grpId="3" animBg="1" advAuto="0"/>
      <p:bldP spid="254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1. Distance from the central star"/>
          <p:cNvSpPr txBox="1"/>
          <p:nvPr/>
        </p:nvSpPr>
        <p:spPr>
          <a:xfrm>
            <a:off x="0" y="3302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1. Distance from the central star</a:t>
            </a:r>
          </a:p>
        </p:txBody>
      </p:sp>
      <p:sp>
        <p:nvSpPr>
          <p:cNvPr id="259" name="2.  Planet’s size (&gt; Mars)"/>
          <p:cNvSpPr txBox="1"/>
          <p:nvPr/>
        </p:nvSpPr>
        <p:spPr>
          <a:xfrm>
            <a:off x="25400" y="14859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2.  Planet’s size (&gt; Mars)</a:t>
            </a:r>
          </a:p>
        </p:txBody>
      </p:sp>
      <p:sp>
        <p:nvSpPr>
          <p:cNvPr id="260" name="3.  Planet’s atmosphere"/>
          <p:cNvSpPr txBox="1"/>
          <p:nvPr/>
        </p:nvSpPr>
        <p:spPr>
          <a:xfrm>
            <a:off x="25400" y="2819400"/>
            <a:ext cx="85344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3.  Planet’s atmosphere</a:t>
            </a:r>
          </a:p>
        </p:txBody>
      </p:sp>
      <p:sp>
        <p:nvSpPr>
          <p:cNvPr id="261" name="i) atmospheric pressure to keep water liquid"/>
          <p:cNvSpPr txBox="1"/>
          <p:nvPr/>
        </p:nvSpPr>
        <p:spPr>
          <a:xfrm>
            <a:off x="2959100" y="3911600"/>
            <a:ext cx="9321800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3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i) atmospheric pressure to keep water liquid</a:t>
            </a:r>
          </a:p>
        </p:txBody>
      </p:sp>
      <p:sp>
        <p:nvSpPr>
          <p:cNvPr id="262" name="ii) protect against the UV radiation from the Sun"/>
          <p:cNvSpPr txBox="1"/>
          <p:nvPr/>
        </p:nvSpPr>
        <p:spPr>
          <a:xfrm>
            <a:off x="2959100" y="4851400"/>
            <a:ext cx="10363037" cy="7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3500">
                <a:solidFill>
                  <a:srgbClr val="0433FF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ii) protect against the UV radiation from the Sun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1" animBg="1" advAuto="0"/>
      <p:bldP spid="260" grpId="2" animBg="1" advAuto="0"/>
      <p:bldP spid="261" grpId="3" animBg="1" advAuto="0"/>
      <p:bldP spid="262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he Habitable Zone (HZ)"/>
          <p:cNvSpPr txBox="1"/>
          <p:nvPr/>
        </p:nvSpPr>
        <p:spPr>
          <a:xfrm>
            <a:off x="127000" y="457200"/>
            <a:ext cx="6845300" cy="914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584200">
              <a:defRPr sz="5000">
                <a:solidFill>
                  <a:srgbClr val="011993"/>
                </a:solidFill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r>
              <a:t>The Habitable Zone (HZ)</a:t>
            </a:r>
          </a:p>
        </p:txBody>
      </p:sp>
      <p:pic>
        <p:nvPicPr>
          <p:cNvPr id="265" name="10_UnFigure3.jpg" descr="10_UnFigure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00" y="2218311"/>
            <a:ext cx="6540500" cy="728263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ake a planet similar to Earth and change its distance from the Sun: at which distances would the planet still be habitable (i.e. has abundant liquid water on its surface)?"/>
          <p:cNvSpPr txBox="1"/>
          <p:nvPr/>
        </p:nvSpPr>
        <p:spPr>
          <a:xfrm>
            <a:off x="6870700" y="4152354"/>
            <a:ext cx="6007100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584200">
              <a:defRPr sz="2300">
                <a:solidFill>
                  <a:srgbClr val="002E7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Take a planet </a:t>
            </a:r>
            <a:r>
              <a:rPr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</a:rPr>
              <a:t>similar to Earth</a:t>
            </a:r>
            <a:r>
              <a:t> and change its distance from the Sun: at which distances would the planet still be habitable (i.e. has abundant liquid water on its surface)?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Boundaries of the Habitable Zone Today"/>
          <p:cNvSpPr txBox="1"/>
          <p:nvPr/>
        </p:nvSpPr>
        <p:spPr>
          <a:xfrm>
            <a:off x="1084095" y="330200"/>
            <a:ext cx="1107739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002E7A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Boundaries of the Habitable Zone </a:t>
            </a:r>
            <a:r>
              <a:rPr b="1" u="sng"/>
              <a:t>Today</a:t>
            </a:r>
          </a:p>
        </p:txBody>
      </p:sp>
      <p:pic>
        <p:nvPicPr>
          <p:cNvPr id="269" name="10_Figure04.jpg" descr="10_Figure0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972" y="1308100"/>
            <a:ext cx="6870956" cy="81153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" name="Group"/>
          <p:cNvGrpSpPr/>
          <p:nvPr/>
        </p:nvGrpSpPr>
        <p:grpSpPr>
          <a:xfrm>
            <a:off x="673100" y="4369345"/>
            <a:ext cx="9536758" cy="3009355"/>
            <a:chOff x="0" y="0"/>
            <a:chExt cx="9536757" cy="3009354"/>
          </a:xfrm>
        </p:grpSpPr>
        <p:sp>
          <p:nvSpPr>
            <p:cNvPr id="270" name="Inner boundary:…"/>
            <p:cNvSpPr txBox="1"/>
            <p:nvPr/>
          </p:nvSpPr>
          <p:spPr>
            <a:xfrm>
              <a:off x="0" y="774154"/>
              <a:ext cx="6248828" cy="2235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defRPr sz="2300" b="1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Inner boundary:</a:t>
              </a:r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Any closer and the planet would undergo</a:t>
              </a:r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 runaway greenhouse effect</a:t>
              </a:r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71" name="Line"/>
            <p:cNvSpPr/>
            <p:nvPr/>
          </p:nvSpPr>
          <p:spPr>
            <a:xfrm flipH="1">
              <a:off x="2606178" y="0"/>
              <a:ext cx="6930580" cy="896746"/>
            </a:xfrm>
            <a:prstGeom prst="line">
              <a:avLst/>
            </a:prstGeom>
            <a:noFill/>
            <a:ln w="25400" cap="flat">
              <a:solidFill>
                <a:srgbClr val="77BB41"/>
              </a:solidFill>
              <a:prstDash val="solid"/>
              <a:miter lim="400000"/>
              <a:headEnd type="stealth" w="med" len="med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75" name="Group"/>
          <p:cNvGrpSpPr/>
          <p:nvPr/>
        </p:nvGrpSpPr>
        <p:grpSpPr>
          <a:xfrm>
            <a:off x="673100" y="1765300"/>
            <a:ext cx="9536758" cy="3288755"/>
            <a:chOff x="0" y="0"/>
            <a:chExt cx="9536757" cy="3288754"/>
          </a:xfrm>
        </p:grpSpPr>
        <p:sp>
          <p:nvSpPr>
            <p:cNvPr id="273" name="Outer boundary:…"/>
            <p:cNvSpPr txBox="1"/>
            <p:nvPr/>
          </p:nvSpPr>
          <p:spPr>
            <a:xfrm>
              <a:off x="0" y="697954"/>
              <a:ext cx="6911901" cy="2590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defRPr sz="2300" b="1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Outer boundary:</a:t>
              </a:r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Even very strong greenhouse effect could not</a:t>
              </a:r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keep the planetary surface warm enough to </a:t>
              </a:r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r>
                <a:t>allow liquid water</a:t>
              </a:r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  <a:p>
              <a:pPr defTabSz="584200">
                <a:defRPr sz="2300">
                  <a:solidFill>
                    <a:srgbClr val="002E7A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74" name="Line"/>
            <p:cNvSpPr/>
            <p:nvPr/>
          </p:nvSpPr>
          <p:spPr>
            <a:xfrm flipH="1">
              <a:off x="2606178" y="0"/>
              <a:ext cx="6930580" cy="896746"/>
            </a:xfrm>
            <a:prstGeom prst="line">
              <a:avLst/>
            </a:prstGeom>
            <a:noFill/>
            <a:ln w="25400" cap="flat">
              <a:solidFill>
                <a:srgbClr val="77BB41"/>
              </a:solidFill>
              <a:prstDash val="solid"/>
              <a:miter lim="400000"/>
              <a:headEnd type="stealth" w="med" len="med"/>
            </a:ln>
            <a:effectLst>
              <a:outerShdw blurRad="127000" dist="76200" dir="2700000" rotWithShape="0">
                <a:srgbClr val="000000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76" name="NOTE: Venus is NOT in the HZ, Mars is in the HZ in the optimistic scenario!"/>
          <p:cNvSpPr txBox="1"/>
          <p:nvPr/>
        </p:nvSpPr>
        <p:spPr>
          <a:xfrm>
            <a:off x="551635" y="7668972"/>
            <a:ext cx="6769101" cy="876301"/>
          </a:xfrm>
          <a:prstGeom prst="rect">
            <a:avLst/>
          </a:prstGeom>
          <a:ln w="63500">
            <a:solidFill>
              <a:srgbClr val="0433FF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2300" b="1">
                <a:solidFill>
                  <a:schemeClr val="accent1">
                    <a:hueOff val="47394"/>
                    <a:satOff val="-25753"/>
                    <a:lumOff val="-7544"/>
                  </a:schemeClr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NOTE: Venus is NOT in the HZ, Mars is in the HZ in the optimistic scenario!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1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983</Words>
  <Application>Microsoft Office PowerPoint</Application>
  <PresentationFormat>Custom</PresentationFormat>
  <Paragraphs>100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Gill Sans</vt:lpstr>
      <vt:lpstr>Helvetica</vt:lpstr>
      <vt:lpstr>Lucida Grande</vt:lpstr>
      <vt:lpstr>Verdana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DaNel Hogan</cp:lastModifiedBy>
  <cp:revision>4</cp:revision>
  <dcterms:modified xsi:type="dcterms:W3CDTF">2019-11-18T19:57:51Z</dcterms:modified>
</cp:coreProperties>
</file>