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niglet" pitchFamily="8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8"/>
  </p:normalViewPr>
  <p:slideViewPr>
    <p:cSldViewPr snapToGrid="0">
      <p:cViewPr varScale="1">
        <p:scale>
          <a:sx n="154" d="100"/>
          <a:sy n="154" d="100"/>
        </p:scale>
        <p:origin x="208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ort/download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ort/download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ort/download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ort/download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ort/download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gtoolsstudio.waterscenterst.org/resources/habits-single-page/download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96413b43e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Habits of a Systems Thinker image sort template (in both English and Spanish) can be found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https://thinkingtoolsstudio.waterscenterst.org/resources/habits-sort/downloads</a:t>
            </a:r>
            <a:r>
              <a:rPr lang="en"/>
              <a:t> </a:t>
            </a:r>
            <a:endParaRPr/>
          </a:p>
        </p:txBody>
      </p:sp>
      <p:sp>
        <p:nvSpPr>
          <p:cNvPr id="270" name="Google Shape;270;g296413b43e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Habits of a Systems Thinker image sort template (in both English and Spanish) can be found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https://thinkingtoolsstudio.waterscenterst.org/resources/habits-sort/downloads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6413b43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6413b43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Habits of a Systems Thinker image sort template (in both English and Spanish) can be found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https://thinkingtoolsstudio.waterscenterst.org/resources/habits-sort/downloads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96413b43e4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Habits of a Systems Thinker image sort template (in both English and Spanish) can be found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https://thinkingtoolsstudio.waterscenterst.org/resources/habits-sort/downloads</a:t>
            </a:r>
            <a:r>
              <a:rPr lang="en"/>
              <a:t> </a:t>
            </a:r>
            <a:endParaRPr/>
          </a:p>
        </p:txBody>
      </p:sp>
      <p:sp>
        <p:nvSpPr>
          <p:cNvPr id="311" name="Google Shape;311;g296413b43e4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6413b43e4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Habits of a Systems Thinker image sort template (in both English and Spanish) can be found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https://thinkingtoolsstudio.waterscenterst.org/resources/habits-sort/downloads</a:t>
            </a:r>
            <a:r>
              <a:rPr lang="en"/>
              <a:t> </a:t>
            </a:r>
            <a:endParaRPr/>
          </a:p>
        </p:txBody>
      </p:sp>
      <p:sp>
        <p:nvSpPr>
          <p:cNvPr id="316" name="Google Shape;316;g296413b43e4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6413b43e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6413b43e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Habits of a Systems Thinker: Single Page Version can be found here: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https://thinkingtoolsstudio.waterscenterst.org/resources/habits-single-page/downloads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bits Sort Color Fram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1775" y="0"/>
            <a:ext cx="6766449" cy="51435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12;p2"/>
          <p:cNvSpPr txBox="1"/>
          <p:nvPr/>
        </p:nvSpPr>
        <p:spPr>
          <a:xfrm>
            <a:off x="6460475" y="528850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RECOGNIZES THE IMPACT OF TIME DELAYS WHEN EXPLORING CAUSE AND EFFECT RELATIONSHIPS</a:t>
            </a:r>
            <a:endParaRPr sz="800"/>
          </a:p>
        </p:txBody>
      </p:sp>
      <p:sp>
        <p:nvSpPr>
          <p:cNvPr id="13" name="Google Shape;13;p2"/>
          <p:cNvSpPr txBox="1"/>
          <p:nvPr/>
        </p:nvSpPr>
        <p:spPr>
          <a:xfrm>
            <a:off x="7797450" y="528850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HOW MENTAL MODELS AFFECT CURRENT REALITY AND THE FUTURE</a:t>
            </a:r>
            <a:endParaRPr sz="800"/>
          </a:p>
        </p:txBody>
      </p:sp>
      <p:sp>
        <p:nvSpPr>
          <p:cNvPr id="14" name="Google Shape;14;p2"/>
          <p:cNvSpPr txBox="1"/>
          <p:nvPr/>
        </p:nvSpPr>
        <p:spPr>
          <a:xfrm>
            <a:off x="3768350" y="528850"/>
            <a:ext cx="1223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OBSERVES HOW ELEMENTS WITHIN SYSTEMS CHANGE OVER TIME GENERATING PATTERNS AND TRENDS</a:t>
            </a:r>
            <a:endParaRPr sz="800"/>
          </a:p>
        </p:txBody>
      </p:sp>
      <p:sp>
        <p:nvSpPr>
          <p:cNvPr id="15" name="Google Shape;15;p2"/>
          <p:cNvSpPr txBox="1"/>
          <p:nvPr/>
        </p:nvSpPr>
        <p:spPr>
          <a:xfrm>
            <a:off x="7797450" y="2240825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SHORT-TERM, LONG-TERM, AND UNINTENDED CONSEQUENCES OF ACTIONS</a:t>
            </a:r>
            <a:endParaRPr sz="800"/>
          </a:p>
        </p:txBody>
      </p:sp>
      <p:sp>
        <p:nvSpPr>
          <p:cNvPr id="16" name="Google Shape;16;p2"/>
          <p:cNvSpPr txBox="1"/>
          <p:nvPr/>
        </p:nvSpPr>
        <p:spPr>
          <a:xfrm>
            <a:off x="6460475" y="22408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RECOGNIZES THAT A SYSTEM’S STRUCTURE GENERATES ITS BEHAVIOR</a:t>
            </a:r>
            <a:endParaRPr sz="800"/>
          </a:p>
        </p:txBody>
      </p:sp>
      <p:sp>
        <p:nvSpPr>
          <p:cNvPr id="17" name="Google Shape;17;p2"/>
          <p:cNvSpPr txBox="1"/>
          <p:nvPr/>
        </p:nvSpPr>
        <p:spPr>
          <a:xfrm>
            <a:off x="3768350" y="2240825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USES UNDERSTANDING OF SYSTEM STRUCTURE TO IDENTIFY POSSIBLE LEVERAGE ACTIONS</a:t>
            </a:r>
            <a:endParaRPr sz="800"/>
          </a:p>
        </p:txBody>
      </p:sp>
      <p:sp>
        <p:nvSpPr>
          <p:cNvPr id="18" name="Google Shape;18;p2"/>
          <p:cNvSpPr txBox="1"/>
          <p:nvPr/>
        </p:nvSpPr>
        <p:spPr>
          <a:xfrm>
            <a:off x="2418025" y="22408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AN ISSUE FULLY AND RESISTS THE URGE TO COME TO A QUICK CONCLUSION</a:t>
            </a:r>
            <a:endParaRPr sz="800"/>
          </a:p>
        </p:txBody>
      </p:sp>
      <p:sp>
        <p:nvSpPr>
          <p:cNvPr id="19" name="Google Shape;19;p2"/>
          <p:cNvSpPr txBox="1"/>
          <p:nvPr/>
        </p:nvSpPr>
        <p:spPr>
          <a:xfrm>
            <a:off x="2418025" y="528850"/>
            <a:ext cx="122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SEEKS TO UNDERSTAND THE BIG PICTURE</a:t>
            </a:r>
            <a:endParaRPr sz="800"/>
          </a:p>
        </p:txBody>
      </p:sp>
      <p:sp>
        <p:nvSpPr>
          <p:cNvPr id="20" name="Google Shape;20;p2"/>
          <p:cNvSpPr txBox="1"/>
          <p:nvPr/>
        </p:nvSpPr>
        <p:spPr>
          <a:xfrm>
            <a:off x="5114413" y="1329250"/>
            <a:ext cx="122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CHANGES PERSPECTIVES TO INCREASE UNDERSTANDING</a:t>
            </a:r>
            <a:endParaRPr sz="800"/>
          </a:p>
        </p:txBody>
      </p:sp>
      <p:sp>
        <p:nvSpPr>
          <p:cNvPr id="21" name="Google Shape;21;p2"/>
          <p:cNvSpPr txBox="1"/>
          <p:nvPr/>
        </p:nvSpPr>
        <p:spPr>
          <a:xfrm>
            <a:off x="5103150" y="30839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IDENTIFIES THE CIRCULAR NATURE OF COMPLEX CAUSE AND EFFECT RELATIONSHIPS</a:t>
            </a:r>
            <a:endParaRPr sz="800"/>
          </a:p>
        </p:txBody>
      </p:sp>
      <p:sp>
        <p:nvSpPr>
          <p:cNvPr id="22" name="Google Shape;22;p2"/>
          <p:cNvSpPr txBox="1"/>
          <p:nvPr/>
        </p:nvSpPr>
        <p:spPr>
          <a:xfrm>
            <a:off x="2418025" y="3951850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CHECK RESULTS AND CHANGES ACTIONS IF NEEDED: “SUCCESSIVE APPROXIMATION”</a:t>
            </a:r>
            <a:endParaRPr sz="800"/>
          </a:p>
        </p:txBody>
      </p:sp>
      <p:sp>
        <p:nvSpPr>
          <p:cNvPr id="23" name="Google Shape;23;p2"/>
          <p:cNvSpPr txBox="1"/>
          <p:nvPr/>
        </p:nvSpPr>
        <p:spPr>
          <a:xfrm>
            <a:off x="3768350" y="3951850"/>
            <a:ext cx="122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SURFACES AND TESTS ASSUMPTIONS</a:t>
            </a:r>
            <a:endParaRPr sz="800"/>
          </a:p>
        </p:txBody>
      </p:sp>
      <p:sp>
        <p:nvSpPr>
          <p:cNvPr id="24" name="Google Shape;24;p2"/>
          <p:cNvSpPr txBox="1"/>
          <p:nvPr/>
        </p:nvSpPr>
        <p:spPr>
          <a:xfrm>
            <a:off x="6460475" y="3951850"/>
            <a:ext cx="122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PAYS ATTENTION TO ACCUMULATIONS AND THEIR RATES OF CHANGE</a:t>
            </a:r>
            <a:endParaRPr sz="800"/>
          </a:p>
        </p:txBody>
      </p:sp>
      <p:sp>
        <p:nvSpPr>
          <p:cNvPr id="25" name="Google Shape;25;p2"/>
          <p:cNvSpPr txBox="1"/>
          <p:nvPr/>
        </p:nvSpPr>
        <p:spPr>
          <a:xfrm>
            <a:off x="7797450" y="3951850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MAKES MEANINGFUL CONNECTIONS WITHIN AND BETWEEN SYSTEMS</a:t>
            </a:r>
            <a:endParaRPr sz="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 rot="1920548">
            <a:off x="8225527" y="625259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173" name="Google Shape;173;p20"/>
          <p:cNvGrpSpPr/>
          <p:nvPr/>
        </p:nvGrpSpPr>
        <p:grpSpPr>
          <a:xfrm>
            <a:off x="7442905" y="-91154"/>
            <a:ext cx="1796289" cy="5330574"/>
            <a:chOff x="6023725" y="842300"/>
            <a:chExt cx="1358150" cy="4030375"/>
          </a:xfrm>
        </p:grpSpPr>
        <p:sp>
          <p:nvSpPr>
            <p:cNvPr id="174" name="Google Shape;174;p20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3" name="Google Shape;203;p20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1106088" y="130302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bits Sort BW Fram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33316" y="0"/>
            <a:ext cx="676337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6460475" y="528850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RECOGNIZES THE IMPACT OF TIME DELAYS WHEN EXPLORING CAUSE AND EFFECT RELATIONSHIPS</a:t>
            </a:r>
            <a:endParaRPr sz="800"/>
          </a:p>
        </p:txBody>
      </p:sp>
      <p:sp>
        <p:nvSpPr>
          <p:cNvPr id="30" name="Google Shape;30;p3"/>
          <p:cNvSpPr txBox="1"/>
          <p:nvPr/>
        </p:nvSpPr>
        <p:spPr>
          <a:xfrm>
            <a:off x="7797450" y="528850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HOW MENTAL MODELS AFFECT CURRENT REALITY AND THE FUTURE</a:t>
            </a:r>
            <a:endParaRPr sz="800"/>
          </a:p>
        </p:txBody>
      </p:sp>
      <p:sp>
        <p:nvSpPr>
          <p:cNvPr id="31" name="Google Shape;31;p3"/>
          <p:cNvSpPr txBox="1"/>
          <p:nvPr/>
        </p:nvSpPr>
        <p:spPr>
          <a:xfrm>
            <a:off x="3768350" y="528850"/>
            <a:ext cx="1223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OBSERVES HOW ELEMENTS WITHIN SYSTEMS CHANGE OVER TIME GENERATING PATTERNS AND TRENDS</a:t>
            </a:r>
            <a:endParaRPr sz="800"/>
          </a:p>
        </p:txBody>
      </p:sp>
      <p:sp>
        <p:nvSpPr>
          <p:cNvPr id="32" name="Google Shape;32;p3"/>
          <p:cNvSpPr txBox="1"/>
          <p:nvPr/>
        </p:nvSpPr>
        <p:spPr>
          <a:xfrm>
            <a:off x="7797450" y="2240825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SHORT-TERM, LONG-TERM, AND UNINTENDED CONSEQUENCES OF ACTIONS</a:t>
            </a:r>
            <a:endParaRPr sz="800"/>
          </a:p>
        </p:txBody>
      </p:sp>
      <p:sp>
        <p:nvSpPr>
          <p:cNvPr id="33" name="Google Shape;33;p3"/>
          <p:cNvSpPr txBox="1"/>
          <p:nvPr/>
        </p:nvSpPr>
        <p:spPr>
          <a:xfrm>
            <a:off x="6460475" y="22408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RECOGNIZES THAT A SYSTEM’S STRUCTURE GENERATES ITS BEHAVIOR</a:t>
            </a:r>
            <a:endParaRPr sz="800"/>
          </a:p>
        </p:txBody>
      </p:sp>
      <p:sp>
        <p:nvSpPr>
          <p:cNvPr id="34" name="Google Shape;34;p3"/>
          <p:cNvSpPr txBox="1"/>
          <p:nvPr/>
        </p:nvSpPr>
        <p:spPr>
          <a:xfrm>
            <a:off x="3768350" y="2240825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USES UNDERSTANDING OF SYSTEM STRUCTURE TO IDENTIFY POSSIBLE LEVERAGE ACTIONS</a:t>
            </a:r>
            <a:endParaRPr sz="800"/>
          </a:p>
        </p:txBody>
      </p:sp>
      <p:sp>
        <p:nvSpPr>
          <p:cNvPr id="35" name="Google Shape;35;p3"/>
          <p:cNvSpPr txBox="1"/>
          <p:nvPr/>
        </p:nvSpPr>
        <p:spPr>
          <a:xfrm>
            <a:off x="2418025" y="22408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CONSIDERS AN ISSUE FULLY AND RESISTS THE URGE TO COME TO A QUICK CONCLUSION</a:t>
            </a:r>
            <a:endParaRPr sz="800"/>
          </a:p>
        </p:txBody>
      </p:sp>
      <p:sp>
        <p:nvSpPr>
          <p:cNvPr id="36" name="Google Shape;36;p3"/>
          <p:cNvSpPr txBox="1"/>
          <p:nvPr/>
        </p:nvSpPr>
        <p:spPr>
          <a:xfrm>
            <a:off x="2418025" y="528850"/>
            <a:ext cx="122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SEEKS TO UNDERSTAND THE BIG PICTURE</a:t>
            </a:r>
            <a:endParaRPr sz="800"/>
          </a:p>
        </p:txBody>
      </p:sp>
      <p:sp>
        <p:nvSpPr>
          <p:cNvPr id="37" name="Google Shape;37;p3"/>
          <p:cNvSpPr txBox="1"/>
          <p:nvPr/>
        </p:nvSpPr>
        <p:spPr>
          <a:xfrm>
            <a:off x="5114413" y="1329250"/>
            <a:ext cx="122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CHANGES PERSPECTIVES TO INCREASE UNDERSTANDING</a:t>
            </a:r>
            <a:endParaRPr sz="800"/>
          </a:p>
        </p:txBody>
      </p:sp>
      <p:sp>
        <p:nvSpPr>
          <p:cNvPr id="38" name="Google Shape;38;p3"/>
          <p:cNvSpPr txBox="1"/>
          <p:nvPr/>
        </p:nvSpPr>
        <p:spPr>
          <a:xfrm>
            <a:off x="5103150" y="3083925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IDENTIFIES THE CIRCULAR NATURE OF COMPLEX CAUSE AND EFFECT RELATIONSHIPS</a:t>
            </a:r>
            <a:endParaRPr sz="800"/>
          </a:p>
        </p:txBody>
      </p:sp>
      <p:sp>
        <p:nvSpPr>
          <p:cNvPr id="39" name="Google Shape;39;p3"/>
          <p:cNvSpPr txBox="1"/>
          <p:nvPr/>
        </p:nvSpPr>
        <p:spPr>
          <a:xfrm>
            <a:off x="2418025" y="3951850"/>
            <a:ext cx="1223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CHECK RESULTS AND CHANGES ACTIONS IF NEEDED: “SUCCESSIVE APPROXIMATION”</a:t>
            </a:r>
            <a:endParaRPr sz="800"/>
          </a:p>
        </p:txBody>
      </p:sp>
      <p:sp>
        <p:nvSpPr>
          <p:cNvPr id="40" name="Google Shape;40;p3"/>
          <p:cNvSpPr txBox="1"/>
          <p:nvPr/>
        </p:nvSpPr>
        <p:spPr>
          <a:xfrm>
            <a:off x="3768350" y="3951850"/>
            <a:ext cx="1223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SURFACES AND TESTS ASSUMPTIONS</a:t>
            </a:r>
            <a:endParaRPr sz="800"/>
          </a:p>
        </p:txBody>
      </p:sp>
      <p:sp>
        <p:nvSpPr>
          <p:cNvPr id="41" name="Google Shape;41;p3"/>
          <p:cNvSpPr txBox="1"/>
          <p:nvPr/>
        </p:nvSpPr>
        <p:spPr>
          <a:xfrm>
            <a:off x="6460475" y="3951850"/>
            <a:ext cx="122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PAYS ATTENTION TO ACCUMULATIONS AND THEIR RATES OF CHANGE</a:t>
            </a:r>
            <a:endParaRPr sz="800"/>
          </a:p>
        </p:txBody>
      </p:sp>
      <p:sp>
        <p:nvSpPr>
          <p:cNvPr id="42" name="Google Shape;42;p3"/>
          <p:cNvSpPr txBox="1"/>
          <p:nvPr/>
        </p:nvSpPr>
        <p:spPr>
          <a:xfrm>
            <a:off x="7797450" y="3951850"/>
            <a:ext cx="122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MAKES MEANINGFUL CONNECTIONS WITHIN AND BETWEEN SYSTEMS</a:t>
            </a:r>
            <a:endParaRPr sz="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bits Sort BW Frame 1">
  <p:cSld name="TITLE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8563" y="0"/>
            <a:ext cx="67868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 idx="4294967295"/>
          </p:nvPr>
        </p:nvSpPr>
        <p:spPr>
          <a:xfrm>
            <a:off x="311700" y="108000"/>
            <a:ext cx="8520600" cy="417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800">
                <a:solidFill>
                  <a:schemeClr val="lt1"/>
                </a:solidFill>
              </a:rPr>
              <a:t>Habits of a Systems Thinker</a:t>
            </a:r>
            <a:endParaRPr sz="9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</a:rPr>
              <a:t>Image Sort</a:t>
            </a:r>
            <a:endParaRPr sz="8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0" y="95325"/>
            <a:ext cx="1095975" cy="11676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Google Shape;2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50" y="732225"/>
            <a:ext cx="1095975" cy="119033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400" y="193676"/>
            <a:ext cx="1095975" cy="116807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3400" y="735262"/>
            <a:ext cx="1095975" cy="1184242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450" y="1361751"/>
            <a:ext cx="1095975" cy="1167607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3875" y="1361738"/>
            <a:ext cx="1075029" cy="1167600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925" y="2118127"/>
            <a:ext cx="1075025" cy="1152823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4" name="Google Shape;284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3397" y="2162334"/>
            <a:ext cx="1095975" cy="1167607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447" y="2628175"/>
            <a:ext cx="1095975" cy="1145471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6" name="Google Shape;286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83400" y="2628172"/>
            <a:ext cx="1095975" cy="117528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5922" y="3395597"/>
            <a:ext cx="1075025" cy="1145288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3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93872" y="3329950"/>
            <a:ext cx="1075025" cy="1138262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450" y="3872475"/>
            <a:ext cx="1095975" cy="118249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83400" y="3872472"/>
            <a:ext cx="1095975" cy="117528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5" y="88125"/>
            <a:ext cx="1097280" cy="116075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6" name="Google Shape;29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355" y="762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0" y="756000"/>
            <a:ext cx="1097280" cy="11631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6348" y="724200"/>
            <a:ext cx="1097280" cy="1196036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9" name="Google Shape;299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73" y="1411800"/>
            <a:ext cx="1097280" cy="1163117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0" name="Google Shape;300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6348" y="13920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1" name="Google Shape;301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73" y="20916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2" name="Google Shape;302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66348" y="21000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3" name="Google Shape;303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073" y="27636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66348" y="28080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5" name="Google Shape;305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073" y="33636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6" name="Google Shape;306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66348" y="3350300"/>
            <a:ext cx="1097280" cy="1152144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9073" y="39059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8" name="Google Shape;308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66348" y="3936600"/>
            <a:ext cx="1097280" cy="1174090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 idx="4294967295"/>
          </p:nvPr>
        </p:nvSpPr>
        <p:spPr>
          <a:xfrm>
            <a:off x="311700" y="1339800"/>
            <a:ext cx="8520600" cy="1576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chemeClr val="lt1"/>
                </a:solidFill>
              </a:rPr>
              <a:t>Habits of a Systems Thinker</a:t>
            </a:r>
            <a:endParaRPr sz="57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chemeClr val="lt1"/>
                </a:solidFill>
              </a:rPr>
              <a:t>REVEAL</a:t>
            </a:r>
            <a:endParaRPr sz="5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title" idx="4294967295"/>
          </p:nvPr>
        </p:nvSpPr>
        <p:spPr>
          <a:xfrm>
            <a:off x="311700" y="108000"/>
            <a:ext cx="8520600" cy="4176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lt1"/>
                </a:solidFill>
              </a:rPr>
              <a:t>Safety Slide</a:t>
            </a:r>
            <a:endParaRPr sz="1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Macintosh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Sniglet</vt:lpstr>
      <vt:lpstr>Simple Light</vt:lpstr>
      <vt:lpstr>Office Theme</vt:lpstr>
      <vt:lpstr>Habits of a Systems Thinker Image Sort</vt:lpstr>
      <vt:lpstr>PowerPoint Presentation</vt:lpstr>
      <vt:lpstr>PowerPoint Presentation</vt:lpstr>
      <vt:lpstr>Habits of a Systems Thinker REVEAL</vt:lpstr>
      <vt:lpstr>Safety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Habits of a Systems Thinker Image Sort</dc:title>
  <cp:lastModifiedBy>DaNel Hogan</cp:lastModifiedBy>
  <cp:revision>1</cp:revision>
  <dcterms:modified xsi:type="dcterms:W3CDTF">2023-11-02T12:12:38Z</dcterms:modified>
</cp:coreProperties>
</file>